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6" r:id="rId2"/>
    <p:sldId id="279" r:id="rId3"/>
    <p:sldId id="278" r:id="rId4"/>
    <p:sldId id="272" r:id="rId5"/>
    <p:sldId id="274" r:id="rId6"/>
    <p:sldId id="275" r:id="rId7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 varScale="1">
        <p:scale>
          <a:sx n="70" d="100"/>
          <a:sy n="70" d="100"/>
        </p:scale>
        <p:origin x="16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3BA62-8620-4057-B6F1-A0CF696B729B}" type="datetime1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BDEF2-0278-4C4E-B340-58595EAA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602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47022-0E0B-4DD9-8EA2-584E7649807B}" type="datetime1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D53FF-CCFA-471C-A4FF-06DD8C55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1283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89F13-EB4A-4FE3-9CFF-30BC271CFC0A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51</a:t>
            </a:r>
            <a:r>
              <a:rPr lang="zh-TW" altLang="en-US" smtClean="0"/>
              <a:t>番　川中島太郎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C7D6-30E7-43A3-95AB-06F47219CD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93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FEA11-1C76-438B-B555-3FD132BF246E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51</a:t>
            </a:r>
            <a:r>
              <a:rPr lang="zh-TW" altLang="en-US" smtClean="0"/>
              <a:t>番　川中島太郎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F919-A44B-43FC-8315-95A1C0E853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050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ECAE3-63E1-49E0-97DF-E928EC70718D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51</a:t>
            </a:r>
            <a:r>
              <a:rPr lang="zh-TW" altLang="en-US" smtClean="0"/>
              <a:t>番　川中島太郎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6906-5010-47A9-86AD-E6124D2AD2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324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08F15-C173-4A93-85CD-84ACD401D23C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51</a:t>
            </a:r>
            <a:r>
              <a:rPr lang="zh-TW" altLang="en-US" smtClean="0"/>
              <a:t>番　川中島太郎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FFED-E61C-41CC-9208-5EC675627F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925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790D8-FADE-499B-86EC-00EF1D2F0469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51</a:t>
            </a:r>
            <a:r>
              <a:rPr lang="zh-TW" altLang="en-US" smtClean="0"/>
              <a:t>番　川中島太郎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2028-0BDC-45DC-8FF8-B6D3E57A1E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742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3BCC3-93A0-40C8-B0A9-080F1031D475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51</a:t>
            </a:r>
            <a:r>
              <a:rPr lang="zh-TW" altLang="en-US" smtClean="0"/>
              <a:t>番　川中島太郎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99037-CC44-412B-B70A-29F25F4A11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345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405EF-57DC-4A65-A028-34F621121B3D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51</a:t>
            </a:r>
            <a:r>
              <a:rPr lang="zh-TW" altLang="en-US" smtClean="0"/>
              <a:t>番　川中島太郎</a:t>
            </a: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A6CAD-5E03-468C-BCAF-185C2C62ED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874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D21B-9695-43FF-BA23-1EC1D4C37A40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51</a:t>
            </a:r>
            <a:r>
              <a:rPr lang="zh-TW" altLang="en-US" smtClean="0"/>
              <a:t>番　川中島太郎</a:t>
            </a: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BCE8D-76EE-41CA-9579-8CCCDCDC63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829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110F0-B9CD-4217-85A6-CDDE835E550B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51</a:t>
            </a:r>
            <a:r>
              <a:rPr lang="zh-TW" altLang="en-US" smtClean="0"/>
              <a:t>番　川中島太郎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CBE0-9AE2-4BDC-B7A7-5568BDDE6C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924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9417F-F7E4-48BF-AA16-577A240F112F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51</a:t>
            </a:r>
            <a:r>
              <a:rPr lang="zh-TW" altLang="en-US" smtClean="0"/>
              <a:t>番　川中島太郎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D627E-CAFB-46AD-A3E1-25403466A4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90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7F4D5-4043-4660-AF31-F18ECA6A3C3B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51</a:t>
            </a:r>
            <a:r>
              <a:rPr lang="zh-TW" altLang="en-US" smtClean="0"/>
              <a:t>番　川中島太郎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CB227-DF4F-4A8A-9C0D-4FFB56C7AB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435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E74E9EC-64D8-4514-A592-4505AEA0C2F0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51</a:t>
            </a:r>
            <a:r>
              <a:rPr lang="zh-TW" altLang="en-US" smtClean="0"/>
              <a:t>番　川中島太郎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A8C0E22-B68B-44E9-BDC8-4B85741D03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6594" y="283148"/>
            <a:ext cx="3754760" cy="562074"/>
          </a:xfrm>
        </p:spPr>
        <p:txBody>
          <a:bodyPr/>
          <a:lstStyle/>
          <a:p>
            <a:r>
              <a:rPr lang="ja-JP" altLang="en-US" sz="2000" smtClean="0"/>
              <a:t>タイトル　信号機</a:t>
            </a:r>
            <a:r>
              <a:rPr lang="ja-JP" altLang="en-US" sz="2000" dirty="0" smtClean="0"/>
              <a:t>　歩行者用</a:t>
            </a:r>
            <a:endParaRPr kumimoji="1" lang="ja-JP" altLang="en-US" sz="2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8578C0-6325-47C9-B2AF-D983FCAB7125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4422512" y="283148"/>
            <a:ext cx="3754760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000" dirty="0" smtClean="0"/>
              <a:t>2</a:t>
            </a:r>
            <a:r>
              <a:rPr lang="ja-JP" altLang="en-US" sz="2000" dirty="0" smtClean="0"/>
              <a:t>年</a:t>
            </a:r>
            <a:r>
              <a:rPr lang="en-US" altLang="ja-JP" sz="2000" dirty="0"/>
              <a:t>7</a:t>
            </a:r>
            <a:r>
              <a:rPr lang="ja-JP" altLang="en-US" sz="2000" dirty="0" smtClean="0"/>
              <a:t>組</a:t>
            </a:r>
            <a:r>
              <a:rPr lang="en-US" altLang="ja-JP" sz="2000" dirty="0"/>
              <a:t>6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番　</a:t>
            </a:r>
            <a:r>
              <a:rPr lang="ja-JP" altLang="en-US" sz="2000" dirty="0"/>
              <a:t>真田</a:t>
            </a:r>
            <a:r>
              <a:rPr lang="ja-JP" altLang="en-US" sz="2000" dirty="0" smtClean="0"/>
              <a:t>太郎</a:t>
            </a:r>
            <a:endParaRPr lang="ja-JP" altLang="en-US" sz="20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466830" y="855597"/>
            <a:ext cx="7715200" cy="1296144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１　文書で説明</a:t>
            </a:r>
            <a:endParaRPr lang="en-US" altLang="ja-JP" sz="1200" dirty="0" smtClean="0"/>
          </a:p>
          <a:p>
            <a:pPr algn="l"/>
            <a:r>
              <a:rPr lang="ja-JP" altLang="en-US" sz="1200" dirty="0" smtClean="0"/>
              <a:t>大まかな説明</a:t>
            </a:r>
            <a:endParaRPr lang="en-US" altLang="ja-JP" sz="1200" dirty="0" smtClean="0"/>
          </a:p>
          <a:p>
            <a:pPr algn="l"/>
            <a:r>
              <a:rPr lang="ja-JP" altLang="en-US" sz="1200" dirty="0" smtClean="0"/>
              <a:t>ああああああああああああああ（ユーザー向け）</a:t>
            </a:r>
            <a:endParaRPr lang="en-US" altLang="ja-JP" sz="1200" dirty="0"/>
          </a:p>
          <a:p>
            <a:pPr algn="l"/>
            <a:r>
              <a:rPr lang="ja-JP" altLang="en-US" sz="1200" dirty="0" smtClean="0"/>
              <a:t>スクリプトを説明</a:t>
            </a:r>
            <a:endParaRPr lang="en-US" altLang="ja-JP" sz="1200" dirty="0" smtClean="0"/>
          </a:p>
          <a:p>
            <a:pPr algn="l"/>
            <a:r>
              <a:rPr lang="ja-JP" altLang="en-US" sz="1200" dirty="0" err="1" smtClean="0"/>
              <a:t>いい</a:t>
            </a:r>
            <a:r>
              <a:rPr lang="ja-JP" altLang="en-US" sz="1200" dirty="0" smtClean="0"/>
              <a:t>いいいいいいいいいいい（同僚・開発者向け）</a:t>
            </a:r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4164746" y="2381920"/>
            <a:ext cx="1343535" cy="35091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３　スクリプト</a:t>
            </a:r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 bwMode="auto">
          <a:xfrm>
            <a:off x="492160" y="2381920"/>
            <a:ext cx="1603680" cy="35091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２　フローチャート</a:t>
            </a:r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3" name="角丸四角形吹き出し 2"/>
          <p:cNvSpPr/>
          <p:nvPr/>
        </p:nvSpPr>
        <p:spPr>
          <a:xfrm>
            <a:off x="1294000" y="2969121"/>
            <a:ext cx="1499948" cy="2482209"/>
          </a:xfrm>
          <a:prstGeom prst="wedgeRoundRectCallout">
            <a:avLst>
              <a:gd name="adj1" fmla="val -72348"/>
              <a:gd name="adj2" fmla="val -302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ここにフローチャートを書こう。</a:t>
            </a:r>
            <a:endParaRPr kumimoji="1" lang="ja-JP" altLang="en-US" dirty="0"/>
          </a:p>
        </p:txBody>
      </p:sp>
      <p:sp>
        <p:nvSpPr>
          <p:cNvPr id="16" name="角丸四角形吹き出し 15"/>
          <p:cNvSpPr/>
          <p:nvPr/>
        </p:nvSpPr>
        <p:spPr>
          <a:xfrm>
            <a:off x="5053252" y="2887253"/>
            <a:ext cx="1750996" cy="2482209"/>
          </a:xfrm>
          <a:prstGeom prst="wedgeRoundRectCallout">
            <a:avLst>
              <a:gd name="adj1" fmla="val -71424"/>
              <a:gd name="adj2" fmla="val -369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ここにスクリプトを貼ろう。</a:t>
            </a:r>
            <a:endParaRPr kumimoji="1" lang="ja-JP" altLang="en-US" dirty="0"/>
          </a:p>
        </p:txBody>
      </p:sp>
      <p:sp>
        <p:nvSpPr>
          <p:cNvPr id="12" name="角丸四角形吹き出し 11"/>
          <p:cNvSpPr/>
          <p:nvPr/>
        </p:nvSpPr>
        <p:spPr>
          <a:xfrm>
            <a:off x="7164288" y="1096599"/>
            <a:ext cx="1750996" cy="1055142"/>
          </a:xfrm>
          <a:prstGeom prst="wedgeRoundRectCallout">
            <a:avLst>
              <a:gd name="adj1" fmla="val -106675"/>
              <a:gd name="adj2" fmla="val -858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氏名の書き換え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77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6594" y="283148"/>
            <a:ext cx="3754760" cy="562074"/>
          </a:xfrm>
        </p:spPr>
        <p:txBody>
          <a:bodyPr/>
          <a:lstStyle/>
          <a:p>
            <a:r>
              <a:rPr lang="ja-JP" altLang="en-US" sz="2000" smtClean="0"/>
              <a:t>タイトル　信号機</a:t>
            </a:r>
            <a:r>
              <a:rPr lang="ja-JP" altLang="en-US" sz="2000" dirty="0" smtClean="0"/>
              <a:t>　歩行者用</a:t>
            </a:r>
            <a:endParaRPr kumimoji="1" lang="ja-JP" altLang="en-US" sz="2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8578C0-6325-47C9-B2AF-D983FCAB7125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4422512" y="283148"/>
            <a:ext cx="3754760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000" dirty="0" smtClean="0"/>
              <a:t>2</a:t>
            </a:r>
            <a:r>
              <a:rPr lang="ja-JP" altLang="en-US" sz="2000" dirty="0" smtClean="0"/>
              <a:t>年</a:t>
            </a:r>
            <a:r>
              <a:rPr lang="en-US" altLang="ja-JP" sz="2000" dirty="0"/>
              <a:t>7</a:t>
            </a:r>
            <a:r>
              <a:rPr lang="ja-JP" altLang="en-US" sz="2000" dirty="0" smtClean="0"/>
              <a:t>組</a:t>
            </a:r>
            <a:r>
              <a:rPr lang="en-US" altLang="ja-JP" sz="2000" dirty="0"/>
              <a:t>6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番　</a:t>
            </a:r>
            <a:r>
              <a:rPr lang="ja-JP" altLang="en-US" sz="2000" dirty="0"/>
              <a:t>真田</a:t>
            </a:r>
            <a:r>
              <a:rPr lang="ja-JP" altLang="en-US" sz="2000" dirty="0" smtClean="0"/>
              <a:t>太郎</a:t>
            </a:r>
            <a:endParaRPr lang="ja-JP" altLang="en-US" sz="20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466830" y="855597"/>
            <a:ext cx="7715200" cy="621303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１　文書で説明</a:t>
            </a:r>
            <a:endParaRPr lang="en-US" altLang="ja-JP" sz="1200" dirty="0" smtClean="0"/>
          </a:p>
          <a:p>
            <a:pPr algn="l"/>
            <a:r>
              <a:rPr lang="ja-JP" altLang="en-US" sz="1200" dirty="0" smtClean="0"/>
              <a:t>大まかな説明</a:t>
            </a:r>
            <a:endParaRPr lang="en-US" altLang="ja-JP" sz="1200" dirty="0" smtClean="0"/>
          </a:p>
          <a:p>
            <a:pPr algn="l"/>
            <a:r>
              <a:rPr lang="ja-JP" altLang="en-US" sz="1200" dirty="0" smtClean="0"/>
              <a:t>ああああああああああああああ（ユーザー向け）</a:t>
            </a:r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 bwMode="auto">
          <a:xfrm>
            <a:off x="466830" y="1574784"/>
            <a:ext cx="623456" cy="35091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２　曲</a:t>
            </a:r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3" name="角丸四角形吹き出し 2"/>
          <p:cNvSpPr/>
          <p:nvPr/>
        </p:nvSpPr>
        <p:spPr>
          <a:xfrm>
            <a:off x="1294000" y="1785094"/>
            <a:ext cx="1499948" cy="2482209"/>
          </a:xfrm>
          <a:prstGeom prst="wedgeRoundRectCallout">
            <a:avLst>
              <a:gd name="adj1" fmla="val -72348"/>
              <a:gd name="adj2" fmla="val -302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ここに音楽データを貼ろう</a:t>
            </a:r>
            <a:endParaRPr kumimoji="1" lang="ja-JP" altLang="en-US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 bwMode="auto">
          <a:xfrm>
            <a:off x="5691039" y="1728277"/>
            <a:ext cx="2520280" cy="764619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補足説明　（あった場合）</a:t>
            </a:r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12" name="角丸四角形吹き出し 11"/>
          <p:cNvSpPr/>
          <p:nvPr/>
        </p:nvSpPr>
        <p:spPr>
          <a:xfrm>
            <a:off x="7164288" y="1096599"/>
            <a:ext cx="1750996" cy="1055142"/>
          </a:xfrm>
          <a:prstGeom prst="wedgeRoundRectCallout">
            <a:avLst>
              <a:gd name="adj1" fmla="val -106675"/>
              <a:gd name="adj2" fmla="val -858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氏名の書き換え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570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608F15-C173-4A93-85CD-84ACD401D23C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971600" y="1268760"/>
            <a:ext cx="3791807" cy="105310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６　まとめ・感想・これからの課題（未来に向けて）</a:t>
            </a:r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8" name="四角形吹き出し 7"/>
          <p:cNvSpPr/>
          <p:nvPr/>
        </p:nvSpPr>
        <p:spPr>
          <a:xfrm>
            <a:off x="3563888" y="2780928"/>
            <a:ext cx="3888432" cy="2286000"/>
          </a:xfrm>
          <a:prstGeom prst="wedgeRectCallout">
            <a:avLst>
              <a:gd name="adj1" fmla="val -57446"/>
              <a:gd name="adj2" fmla="val -7864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６　まとめ・感想・これからの課題</a:t>
            </a:r>
          </a:p>
          <a:p>
            <a:pPr indent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学び・伸びを自分の活動の姿から書こう</a:t>
            </a:r>
          </a:p>
          <a:p>
            <a:pPr marL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体験した、工夫した、分かった、できるようになった。</a:t>
            </a:r>
          </a:p>
          <a:p>
            <a:pPr indent="133350" algn="l">
              <a:spcAft>
                <a:spcPts val="0"/>
              </a:spcAft>
            </a:pPr>
            <a:r>
              <a:rPr lang="ja-JP" altLang="en-US" sz="1050" kern="100" dirty="0" smtClean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・できたこと、できなかったこと、これからの課題</a:t>
            </a:r>
            <a:endParaRPr lang="en-US" altLang="ja-JP" sz="1050" kern="100" dirty="0" smtClean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3350" algn="l">
              <a:spcAft>
                <a:spcPts val="0"/>
              </a:spcAft>
            </a:pPr>
            <a:r>
              <a:rPr lang="ja-JP" sz="1050" kern="100" dirty="0" smtClean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感想○○○○・・・・</a:t>
            </a:r>
          </a:p>
          <a:p>
            <a:pPr marL="266700" indent="-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・私を助けてくれた人、手伝ってくれた人（感謝をもって）</a:t>
            </a:r>
          </a:p>
          <a:p>
            <a:pPr indent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・私が手伝うことができた人（誇りをもって）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4422512" y="283148"/>
            <a:ext cx="3754760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000" dirty="0" smtClean="0"/>
              <a:t>2</a:t>
            </a:r>
            <a:r>
              <a:rPr lang="ja-JP" altLang="en-US" sz="2000" dirty="0" smtClean="0"/>
              <a:t>年</a:t>
            </a:r>
            <a:r>
              <a:rPr lang="en-US" altLang="ja-JP" sz="2000" dirty="0"/>
              <a:t>7</a:t>
            </a:r>
            <a:r>
              <a:rPr lang="ja-JP" altLang="en-US" sz="2000" dirty="0" smtClean="0"/>
              <a:t>組</a:t>
            </a:r>
            <a:r>
              <a:rPr lang="en-US" altLang="ja-JP" sz="2000" dirty="0"/>
              <a:t>6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番　</a:t>
            </a:r>
            <a:r>
              <a:rPr lang="ja-JP" altLang="en-US" sz="2000" dirty="0"/>
              <a:t>真田</a:t>
            </a:r>
            <a:r>
              <a:rPr lang="ja-JP" altLang="en-US" sz="2000" dirty="0" smtClean="0"/>
              <a:t>太郎</a:t>
            </a:r>
            <a:endParaRPr lang="ja-JP" altLang="en-US" sz="2000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7164288" y="1096599"/>
            <a:ext cx="1750996" cy="1055142"/>
          </a:xfrm>
          <a:prstGeom prst="wedgeRoundRectCallout">
            <a:avLst>
              <a:gd name="adj1" fmla="val -106675"/>
              <a:gd name="adj2" fmla="val -858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氏名の書き換え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98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/>
          <p:cNvCxnSpPr/>
          <p:nvPr/>
        </p:nvCxnSpPr>
        <p:spPr>
          <a:xfrm>
            <a:off x="3209925" y="2428875"/>
            <a:ext cx="0" cy="17700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1470025" y="1531938"/>
            <a:ext cx="0" cy="2882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フローチャート : 端子 4"/>
          <p:cNvSpPr/>
          <p:nvPr/>
        </p:nvSpPr>
        <p:spPr>
          <a:xfrm>
            <a:off x="1138238" y="1423988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4" name="フローチャート : 判断 3"/>
          <p:cNvSpPr/>
          <p:nvPr/>
        </p:nvSpPr>
        <p:spPr>
          <a:xfrm>
            <a:off x="690563" y="1966913"/>
            <a:ext cx="154463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判断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2251075" y="2409825"/>
            <a:ext cx="936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1468438" y="4213225"/>
            <a:ext cx="1724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082800" y="2174875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136650" y="2767013"/>
            <a:ext cx="4968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64" name="フローチャート : 定義済み処理 1"/>
          <p:cNvSpPr/>
          <p:nvPr/>
        </p:nvSpPr>
        <p:spPr>
          <a:xfrm>
            <a:off x="838200" y="3325813"/>
            <a:ext cx="1279525" cy="422275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処理１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330200" y="4414838"/>
            <a:ext cx="11318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366713" y="18240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V="1">
            <a:off x="363538" y="1824038"/>
            <a:ext cx="0" cy="2590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62" name="テキスト ボックス 21"/>
          <p:cNvSpPr txBox="1">
            <a:spLocks noChangeArrowheads="1"/>
          </p:cNvSpPr>
          <p:nvPr/>
        </p:nvSpPr>
        <p:spPr bwMode="auto">
          <a:xfrm>
            <a:off x="306388" y="404813"/>
            <a:ext cx="3167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フローチャートの書き方基本</a:t>
            </a:r>
          </a:p>
        </p:txBody>
      </p:sp>
      <p:sp>
        <p:nvSpPr>
          <p:cNvPr id="22" name="フローチャート: 処理 21"/>
          <p:cNvSpPr/>
          <p:nvPr/>
        </p:nvSpPr>
        <p:spPr>
          <a:xfrm>
            <a:off x="2578100" y="3416300"/>
            <a:ext cx="1358900" cy="252413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処理２</a:t>
            </a:r>
            <a:endParaRPr lang="en-US" altLang="ja-JP" sz="1100" dirty="0"/>
          </a:p>
        </p:txBody>
      </p:sp>
      <p:sp>
        <p:nvSpPr>
          <p:cNvPr id="2064" name="テキスト ボックス 21"/>
          <p:cNvSpPr txBox="1">
            <a:spLocks noChangeArrowheads="1"/>
          </p:cNvSpPr>
          <p:nvPr/>
        </p:nvSpPr>
        <p:spPr bwMode="auto">
          <a:xfrm>
            <a:off x="2962275" y="841375"/>
            <a:ext cx="115252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基本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上から下へ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左から右へ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入口</a:t>
            </a:r>
            <a:r>
              <a:rPr lang="en-US" altLang="ja-JP" sz="1400">
                <a:solidFill>
                  <a:srgbClr val="FF0000"/>
                </a:solidFill>
              </a:rPr>
              <a:t>1</a:t>
            </a:r>
            <a:r>
              <a:rPr lang="ja-JP" altLang="en-US" sz="1400">
                <a:solidFill>
                  <a:srgbClr val="FF0000"/>
                </a:solidFill>
              </a:rPr>
              <a:t>個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出口</a:t>
            </a:r>
            <a:r>
              <a:rPr lang="en-US" altLang="ja-JP" sz="1400">
                <a:solidFill>
                  <a:srgbClr val="FF0000"/>
                </a:solidFill>
              </a:rPr>
              <a:t>1</a:t>
            </a:r>
            <a:r>
              <a:rPr lang="ja-JP" altLang="en-US" sz="1400">
                <a:solidFill>
                  <a:srgbClr val="FF0000"/>
                </a:solidFill>
              </a:rPr>
              <a:t>個</a:t>
            </a:r>
          </a:p>
        </p:txBody>
      </p:sp>
      <p:sp>
        <p:nvSpPr>
          <p:cNvPr id="2065" name="テキスト ボックス 21"/>
          <p:cNvSpPr txBox="1">
            <a:spLocks noChangeArrowheads="1"/>
          </p:cNvSpPr>
          <p:nvPr/>
        </p:nvSpPr>
        <p:spPr bwMode="auto">
          <a:xfrm>
            <a:off x="3422650" y="2009775"/>
            <a:ext cx="14366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直線で描く。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縦線と水平線。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流れの線の角は直角。</a:t>
            </a:r>
            <a:endParaRPr lang="en-US" altLang="ja-JP" sz="1400">
              <a:solidFill>
                <a:srgbClr val="FF0000"/>
              </a:solidFill>
            </a:endParaRPr>
          </a:p>
        </p:txBody>
      </p:sp>
      <p:sp>
        <p:nvSpPr>
          <p:cNvPr id="2066" name="テキスト ボックス 21"/>
          <p:cNvSpPr txBox="1">
            <a:spLocks noChangeArrowheads="1"/>
          </p:cNvSpPr>
          <p:nvPr/>
        </p:nvSpPr>
        <p:spPr bwMode="auto">
          <a:xfrm>
            <a:off x="1576388" y="4356100"/>
            <a:ext cx="18494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合流は</a:t>
            </a:r>
            <a:r>
              <a:rPr lang="en-US" altLang="ja-JP" sz="1100">
                <a:solidFill>
                  <a:srgbClr val="FF0000"/>
                </a:solidFill>
              </a:rPr>
              <a:t>T</a:t>
            </a:r>
            <a:r>
              <a:rPr lang="ja-JP" altLang="en-US" sz="1100">
                <a:solidFill>
                  <a:srgbClr val="FF0000"/>
                </a:solidFill>
              </a:rPr>
              <a:t>字路：ぶつける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7" name="テキスト ボックス 21"/>
          <p:cNvSpPr txBox="1">
            <a:spLocks noChangeArrowheads="1"/>
          </p:cNvSpPr>
          <p:nvPr/>
        </p:nvSpPr>
        <p:spPr bwMode="auto">
          <a:xfrm>
            <a:off x="330200" y="4627563"/>
            <a:ext cx="18494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逆流は必ず矢印をつける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8" name="テキスト ボックス 21"/>
          <p:cNvSpPr txBox="1">
            <a:spLocks noChangeArrowheads="1"/>
          </p:cNvSpPr>
          <p:nvPr/>
        </p:nvSpPr>
        <p:spPr bwMode="auto">
          <a:xfrm>
            <a:off x="1541463" y="3000375"/>
            <a:ext cx="1152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真ん中上から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9" name="テキスト ボックス 21"/>
          <p:cNvSpPr txBox="1">
            <a:spLocks noChangeArrowheads="1"/>
          </p:cNvSpPr>
          <p:nvPr/>
        </p:nvSpPr>
        <p:spPr bwMode="auto">
          <a:xfrm>
            <a:off x="1566863" y="3840163"/>
            <a:ext cx="11525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真ん中下へ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0" name="テキスト ボックス 21"/>
          <p:cNvSpPr txBox="1">
            <a:spLocks noChangeArrowheads="1"/>
          </p:cNvSpPr>
          <p:nvPr/>
        </p:nvSpPr>
        <p:spPr bwMode="auto">
          <a:xfrm>
            <a:off x="174625" y="1125538"/>
            <a:ext cx="10810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合流に矢印をつけると読みやすい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1" name="テキスト ボックス 21"/>
          <p:cNvSpPr txBox="1">
            <a:spLocks noChangeArrowheads="1"/>
          </p:cNvSpPr>
          <p:nvPr/>
        </p:nvSpPr>
        <p:spPr bwMode="auto">
          <a:xfrm>
            <a:off x="3257550" y="3119438"/>
            <a:ext cx="1152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入口</a:t>
            </a:r>
            <a:r>
              <a:rPr lang="en-US" altLang="ja-JP" sz="1100">
                <a:solidFill>
                  <a:srgbClr val="FF0000"/>
                </a:solidFill>
              </a:rPr>
              <a:t>1</a:t>
            </a:r>
            <a:r>
              <a:rPr lang="ja-JP" altLang="en-US" sz="1100">
                <a:solidFill>
                  <a:srgbClr val="FF0000"/>
                </a:solidFill>
              </a:rPr>
              <a:t>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2" name="テキスト ボックス 21"/>
          <p:cNvSpPr txBox="1">
            <a:spLocks noChangeArrowheads="1"/>
          </p:cNvSpPr>
          <p:nvPr/>
        </p:nvSpPr>
        <p:spPr bwMode="auto">
          <a:xfrm>
            <a:off x="3257550" y="3708400"/>
            <a:ext cx="1152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出口</a:t>
            </a:r>
            <a:r>
              <a:rPr lang="en-US" altLang="ja-JP" sz="1100">
                <a:solidFill>
                  <a:srgbClr val="FF0000"/>
                </a:solidFill>
              </a:rPr>
              <a:t>1</a:t>
            </a:r>
            <a:r>
              <a:rPr lang="ja-JP" altLang="en-US" sz="1100">
                <a:solidFill>
                  <a:srgbClr val="FF0000"/>
                </a:solidFill>
              </a:rPr>
              <a:t>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3" name="テキスト ボックス 21"/>
          <p:cNvSpPr txBox="1">
            <a:spLocks noChangeArrowheads="1"/>
          </p:cNvSpPr>
          <p:nvPr/>
        </p:nvSpPr>
        <p:spPr bwMode="auto">
          <a:xfrm>
            <a:off x="1914525" y="1566863"/>
            <a:ext cx="1016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判断：分岐</a:t>
            </a:r>
            <a:endParaRPr lang="en-US" altLang="ja-JP" sz="11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のみ出口が複数ある。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3" name="片側の 2 つの角を切り取った四角形 2"/>
          <p:cNvSpPr/>
          <p:nvPr/>
        </p:nvSpPr>
        <p:spPr>
          <a:xfrm>
            <a:off x="5472113" y="1843088"/>
            <a:ext cx="1657350" cy="400050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ここから</a:t>
            </a:r>
            <a:r>
              <a:rPr lang="en-US" altLang="ja-JP" sz="1100" dirty="0"/>
              <a:t>3</a:t>
            </a:r>
            <a:r>
              <a:rPr lang="ja-JP" altLang="en-US" sz="1100" dirty="0"/>
              <a:t>回</a:t>
            </a:r>
          </a:p>
        </p:txBody>
      </p:sp>
      <p:sp>
        <p:nvSpPr>
          <p:cNvPr id="39" name="片側の 2 つの角を切り取った四角形 38"/>
          <p:cNvSpPr/>
          <p:nvPr/>
        </p:nvSpPr>
        <p:spPr>
          <a:xfrm>
            <a:off x="5472113" y="2490788"/>
            <a:ext cx="1657350" cy="365125"/>
          </a:xfrm>
          <a:prstGeom prst="snip2SameRect">
            <a:avLst>
              <a:gd name="adj1" fmla="val 0"/>
              <a:gd name="adj2" fmla="val 363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ここまで</a:t>
            </a:r>
          </a:p>
        </p:txBody>
      </p:sp>
      <p:sp>
        <p:nvSpPr>
          <p:cNvPr id="2076" name="テキスト ボックス 21"/>
          <p:cNvSpPr txBox="1">
            <a:spLocks noChangeArrowheads="1"/>
          </p:cNvSpPr>
          <p:nvPr/>
        </p:nvSpPr>
        <p:spPr bwMode="auto">
          <a:xfrm>
            <a:off x="5341938" y="1498600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繰り返しの記号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398A8-2802-4891-9FA6-D4C301823A5A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8C7D6-30E7-43A3-95AB-06F47219CD9F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32" name="フローチャート : 端子 5"/>
          <p:cNvSpPr/>
          <p:nvPr/>
        </p:nvSpPr>
        <p:spPr>
          <a:xfrm>
            <a:off x="5911652" y="4225729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/>
              <a:t>おわり</a:t>
            </a:r>
            <a:endParaRPr lang="en-US" altLang="ja-JP" sz="105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6250"/>
            <a:ext cx="2657475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141663"/>
            <a:ext cx="360997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角丸四角形吹き出し 3"/>
          <p:cNvSpPr/>
          <p:nvPr/>
        </p:nvSpPr>
        <p:spPr>
          <a:xfrm>
            <a:off x="3867150" y="2133600"/>
            <a:ext cx="2520950" cy="574675"/>
          </a:xfrm>
          <a:prstGeom prst="wedgeRoundRectCallout">
            <a:avLst>
              <a:gd name="adj1" fmla="val -144418"/>
              <a:gd name="adj2" fmla="val -11022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②角の切れている記号を選ぶ</a:t>
            </a:r>
          </a:p>
        </p:txBody>
      </p:sp>
      <p:sp>
        <p:nvSpPr>
          <p:cNvPr id="3077" name="テキスト ボックス 4"/>
          <p:cNvSpPr txBox="1">
            <a:spLocks noChangeArrowheads="1"/>
          </p:cNvSpPr>
          <p:nvPr/>
        </p:nvSpPr>
        <p:spPr bwMode="auto">
          <a:xfrm>
            <a:off x="3779838" y="549275"/>
            <a:ext cx="3455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繰り返し　ループの記号の作り方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3867150" y="2852738"/>
            <a:ext cx="2520950" cy="576262"/>
          </a:xfrm>
          <a:prstGeom prst="wedgeRoundRectCallout">
            <a:avLst>
              <a:gd name="adj1" fmla="val 73650"/>
              <a:gd name="adj2" fmla="val 8653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③記号をクリックして黄色いコンテナを出し、ドラッグする。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3867150" y="1484313"/>
            <a:ext cx="2520950" cy="576262"/>
          </a:xfrm>
          <a:prstGeom prst="wedgeRoundRectCallout">
            <a:avLst>
              <a:gd name="adj1" fmla="val -41998"/>
              <a:gd name="adj2" fmla="val -903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①挿入＞図形　をクリック</a:t>
            </a:r>
          </a:p>
        </p:txBody>
      </p:sp>
      <p:sp>
        <p:nvSpPr>
          <p:cNvPr id="6" name="片側の 2 つの角を切り取った四角形 5"/>
          <p:cNvSpPr/>
          <p:nvPr/>
        </p:nvSpPr>
        <p:spPr>
          <a:xfrm>
            <a:off x="6804025" y="1773238"/>
            <a:ext cx="1296988" cy="935037"/>
          </a:xfrm>
          <a:prstGeom prst="snip2SameRect">
            <a:avLst>
              <a:gd name="adj1" fmla="val 36772"/>
              <a:gd name="adj2" fmla="val 1729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これで練習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64804-80E7-4E88-BBE8-318520583D2A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3489325" y="1719263"/>
            <a:ext cx="6350" cy="2378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1458913" y="833438"/>
            <a:ext cx="4762" cy="39639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フローチャート : 端子 5"/>
          <p:cNvSpPr/>
          <p:nvPr/>
        </p:nvSpPr>
        <p:spPr>
          <a:xfrm>
            <a:off x="1131888" y="725488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7" name="フローチャート : 判断 6"/>
          <p:cNvSpPr/>
          <p:nvPr/>
        </p:nvSpPr>
        <p:spPr>
          <a:xfrm>
            <a:off x="608013" y="1268413"/>
            <a:ext cx="170338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か？</a:t>
            </a: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2244725" y="1711325"/>
            <a:ext cx="1244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 flipV="1">
            <a:off x="1423988" y="4076700"/>
            <a:ext cx="2065337" cy="15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220913" y="1457325"/>
            <a:ext cx="10906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r>
              <a:rPr lang="ja-JP" altLang="en-US" sz="1050" dirty="0" err="1">
                <a:latin typeface="+mn-lt"/>
                <a:ea typeface="+mn-ea"/>
              </a:rPr>
              <a:t>、</a:t>
            </a:r>
            <a:r>
              <a:rPr lang="ja-JP" altLang="en-US" sz="1050" dirty="0">
                <a:latin typeface="+mn-lt"/>
                <a:ea typeface="+mn-ea"/>
              </a:rPr>
              <a:t>黒の上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3413" y="2174875"/>
            <a:ext cx="9128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r>
              <a:rPr lang="ja-JP" altLang="en-US" sz="1050" dirty="0" err="1">
                <a:latin typeface="+mn-lt"/>
                <a:ea typeface="+mn-ea"/>
              </a:rPr>
              <a:t>、</a:t>
            </a:r>
            <a:r>
              <a:rPr lang="ja-JP" altLang="en-US" sz="1050" dirty="0">
                <a:latin typeface="+mn-lt"/>
                <a:ea typeface="+mn-ea"/>
              </a:rPr>
              <a:t>白の上</a:t>
            </a:r>
          </a:p>
        </p:txBody>
      </p:sp>
      <p:sp>
        <p:nvSpPr>
          <p:cNvPr id="12" name="フローチャート : 定義済み処理 1"/>
          <p:cNvSpPr/>
          <p:nvPr/>
        </p:nvSpPr>
        <p:spPr>
          <a:xfrm>
            <a:off x="627063" y="6238875"/>
            <a:ext cx="1946275" cy="358775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処理２</a:t>
            </a:r>
            <a:endParaRPr lang="en-US" altLang="ja-JP" sz="1100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360363" y="11255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357188" y="1125538"/>
            <a:ext cx="3175" cy="36718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フローチャート: 処理 16"/>
          <p:cNvSpPr/>
          <p:nvPr/>
        </p:nvSpPr>
        <p:spPr bwMode="auto">
          <a:xfrm>
            <a:off x="633413" y="5591175"/>
            <a:ext cx="1946275" cy="466725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処理１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7645400" y="1244600"/>
            <a:ext cx="0" cy="5857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927725" y="952500"/>
            <a:ext cx="0" cy="46847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フローチャート : 端子 19"/>
          <p:cNvSpPr/>
          <p:nvPr/>
        </p:nvSpPr>
        <p:spPr>
          <a:xfrm>
            <a:off x="5588000" y="736600"/>
            <a:ext cx="665163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21" name="フローチャート : 判断 20"/>
          <p:cNvSpPr/>
          <p:nvPr/>
        </p:nvSpPr>
        <p:spPr>
          <a:xfrm>
            <a:off x="5148263" y="1387475"/>
            <a:ext cx="154463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/>
              <a:t>A2</a:t>
            </a:r>
            <a:r>
              <a:rPr lang="ja-JP" altLang="en-US" sz="1050" dirty="0"/>
              <a:t>赤外か？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6708775" y="1830388"/>
            <a:ext cx="936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5926138" y="1265238"/>
            <a:ext cx="1724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540500" y="1595438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94350" y="2187575"/>
            <a:ext cx="4968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4824413" y="11001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片側の 2 つの角を切り取った四角形 32"/>
          <p:cNvSpPr/>
          <p:nvPr/>
        </p:nvSpPr>
        <p:spPr>
          <a:xfrm>
            <a:off x="3059113" y="5591175"/>
            <a:ext cx="1657350" cy="400050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ここから</a:t>
            </a:r>
            <a:r>
              <a:rPr lang="en-US" altLang="ja-JP" sz="1100" dirty="0"/>
              <a:t>3</a:t>
            </a:r>
            <a:r>
              <a:rPr lang="ja-JP" altLang="en-US" sz="1100" dirty="0"/>
              <a:t>回</a:t>
            </a:r>
          </a:p>
        </p:txBody>
      </p:sp>
      <p:sp>
        <p:nvSpPr>
          <p:cNvPr id="34" name="片側の 2 つの角を切り取った四角形 33"/>
          <p:cNvSpPr/>
          <p:nvPr/>
        </p:nvSpPr>
        <p:spPr>
          <a:xfrm>
            <a:off x="3059113" y="6238875"/>
            <a:ext cx="1657350" cy="365125"/>
          </a:xfrm>
          <a:prstGeom prst="snip2SameRect">
            <a:avLst>
              <a:gd name="adj1" fmla="val 0"/>
              <a:gd name="adj2" fmla="val 363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ここまで</a:t>
            </a:r>
          </a:p>
        </p:txBody>
      </p:sp>
      <p:sp>
        <p:nvSpPr>
          <p:cNvPr id="10265" name="テキスト ボックス 21"/>
          <p:cNvSpPr txBox="1">
            <a:spLocks noChangeArrowheads="1"/>
          </p:cNvSpPr>
          <p:nvPr/>
        </p:nvSpPr>
        <p:spPr bwMode="auto">
          <a:xfrm>
            <a:off x="2928938" y="5246688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繰り返しの記号</a:t>
            </a:r>
          </a:p>
        </p:txBody>
      </p:sp>
      <p:sp>
        <p:nvSpPr>
          <p:cNvPr id="10266" name="テキスト ボックス 21"/>
          <p:cNvSpPr txBox="1">
            <a:spLocks noChangeArrowheads="1"/>
          </p:cNvSpPr>
          <p:nvPr/>
        </p:nvSpPr>
        <p:spPr bwMode="auto">
          <a:xfrm>
            <a:off x="166688" y="115888"/>
            <a:ext cx="2406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フローチャートを書いてみよう。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C6982D-440C-4464-BD99-F33719CC42C6}" type="datetime1">
              <a:rPr lang="ja-JP" altLang="en-US" smtClean="0"/>
              <a:t>2022/8/26</a:t>
            </a:fld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30" name="フローチャート : 端子 5"/>
          <p:cNvSpPr/>
          <p:nvPr/>
        </p:nvSpPr>
        <p:spPr>
          <a:xfrm>
            <a:off x="5595144" y="6117084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/>
              <a:t>おわり</a:t>
            </a:r>
            <a:endParaRPr lang="en-US" altLang="ja-JP" sz="105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228</Words>
  <Application>Microsoft Office PowerPoint</Application>
  <PresentationFormat>画面に合わせる (4:3)</PresentationFormat>
  <Paragraphs>94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ＭＳ Ｐゴシック</vt:lpstr>
      <vt:lpstr>ＭＳ 明朝</vt:lpstr>
      <vt:lpstr>新細明體</vt:lpstr>
      <vt:lpstr>游ゴシック</vt:lpstr>
      <vt:lpstr>Arial</vt:lpstr>
      <vt:lpstr>Calibri</vt:lpstr>
      <vt:lpstr>Times New Roman</vt:lpstr>
      <vt:lpstr>Office ​​テーマ</vt:lpstr>
      <vt:lpstr>タイトル　信号機　歩行者用</vt:lpstr>
      <vt:lpstr>タイトル　信号機　歩行者用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ota kouichi</cp:lastModifiedBy>
  <cp:revision>95</cp:revision>
  <dcterms:created xsi:type="dcterms:W3CDTF">2017-12-11T07:28:21Z</dcterms:created>
  <dcterms:modified xsi:type="dcterms:W3CDTF">2022-08-25T21:08:25Z</dcterms:modified>
</cp:coreProperties>
</file>