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76" r:id="rId2"/>
    <p:sldId id="280" r:id="rId3"/>
    <p:sldId id="278" r:id="rId4"/>
    <p:sldId id="272" r:id="rId5"/>
    <p:sldId id="274" r:id="rId6"/>
    <p:sldId id="275" r:id="rId7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5" autoAdjust="0"/>
    <p:restoredTop sz="94660"/>
  </p:normalViewPr>
  <p:slideViewPr>
    <p:cSldViewPr>
      <p:cViewPr varScale="1">
        <p:scale>
          <a:sx n="70" d="100"/>
          <a:sy n="70" d="100"/>
        </p:scale>
        <p:origin x="163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7AA768-CACA-4324-B3D1-682AE4EDDA35}" type="datetime1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kumimoji="1" lang="en-US" altLang="zh-TW" smtClean="0"/>
              <a:t>2</a:t>
            </a:r>
            <a:r>
              <a:rPr kumimoji="1" lang="zh-TW" altLang="en-US" smtClean="0"/>
              <a:t>年</a:t>
            </a:r>
            <a:r>
              <a:rPr kumimoji="1" lang="en-US" altLang="zh-TW" smtClean="0"/>
              <a:t>9</a:t>
            </a:r>
            <a:r>
              <a:rPr kumimoji="1" lang="zh-TW" altLang="en-US" smtClean="0"/>
              <a:t>組</a:t>
            </a:r>
            <a:r>
              <a:rPr kumimoji="1" lang="en-US" altLang="zh-TW" smtClean="0"/>
              <a:t>51</a:t>
            </a:r>
            <a:r>
              <a:rPr kumimoji="1" lang="zh-TW" altLang="en-US" smtClean="0"/>
              <a:t>番　川中島太郎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9BDEF2-0278-4C4E-B340-58595EAA96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166023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10518B-7F1A-4809-9F90-73C7D40F14F6}" type="datetime1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kumimoji="1" lang="en-US" altLang="zh-TW" smtClean="0"/>
              <a:t>2</a:t>
            </a:r>
            <a:r>
              <a:rPr kumimoji="1" lang="zh-TW" altLang="en-US" smtClean="0"/>
              <a:t>年</a:t>
            </a:r>
            <a:r>
              <a:rPr kumimoji="1" lang="en-US" altLang="zh-TW" smtClean="0"/>
              <a:t>9</a:t>
            </a:r>
            <a:r>
              <a:rPr kumimoji="1" lang="zh-TW" altLang="en-US" smtClean="0"/>
              <a:t>組</a:t>
            </a:r>
            <a:r>
              <a:rPr kumimoji="1" lang="en-US" altLang="zh-TW" smtClean="0"/>
              <a:t>51</a:t>
            </a:r>
            <a:r>
              <a:rPr kumimoji="1" lang="zh-TW" altLang="en-US" smtClean="0"/>
              <a:t>番　川中島太郎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D53FF-CCFA-471C-A4FF-06DD8C55AF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5712835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C06550AA-1925-48E1-A0E5-A8F3FCB02087}" type="datetime1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zh-TW" smtClean="0"/>
              <a:t>2</a:t>
            </a:r>
            <a:r>
              <a:rPr kumimoji="1" lang="zh-TW" altLang="en-US" smtClean="0"/>
              <a:t>年</a:t>
            </a:r>
            <a:r>
              <a:rPr kumimoji="1" lang="en-US" altLang="zh-TW" smtClean="0"/>
              <a:t>9</a:t>
            </a:r>
            <a:r>
              <a:rPr kumimoji="1" lang="zh-TW" altLang="en-US" smtClean="0"/>
              <a:t>組</a:t>
            </a:r>
            <a:r>
              <a:rPr kumimoji="1" lang="en-US" altLang="zh-TW" smtClean="0"/>
              <a:t>51</a:t>
            </a:r>
            <a:r>
              <a:rPr kumimoji="1" lang="zh-TW" altLang="en-US" smtClean="0"/>
              <a:t>番　川中島太郎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D53FF-CCFA-471C-A4FF-06DD8C55AF5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5607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FA777-FEBC-420D-89F2-65199D687D10}" type="datetime1">
              <a:rPr lang="ja-JP" altLang="en-US" smtClean="0"/>
              <a:t>2020/2/7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</a:t>
            </a:r>
            <a:r>
              <a:rPr lang="zh-TW" altLang="en-US" smtClean="0"/>
              <a:t>年</a:t>
            </a:r>
            <a:r>
              <a:rPr lang="en-US" altLang="zh-TW" smtClean="0"/>
              <a:t>9</a:t>
            </a:r>
            <a:r>
              <a:rPr lang="zh-TW" altLang="en-US" smtClean="0"/>
              <a:t>組</a:t>
            </a:r>
            <a:r>
              <a:rPr lang="en-US" altLang="zh-TW" smtClean="0"/>
              <a:t>52</a:t>
            </a:r>
            <a:r>
              <a:rPr lang="zh-TW" altLang="en-US" smtClean="0"/>
              <a:t>番　川中島華子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8C7D6-30E7-43A3-95AB-06F47219CD9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99399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574FF-51FD-4F26-A703-9DE0E1A04FC7}" type="datetime1">
              <a:rPr lang="ja-JP" altLang="en-US" smtClean="0"/>
              <a:t>2020/2/7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</a:t>
            </a:r>
            <a:r>
              <a:rPr lang="zh-TW" altLang="en-US" smtClean="0"/>
              <a:t>年</a:t>
            </a:r>
            <a:r>
              <a:rPr lang="en-US" altLang="zh-TW" smtClean="0"/>
              <a:t>9</a:t>
            </a:r>
            <a:r>
              <a:rPr lang="zh-TW" altLang="en-US" smtClean="0"/>
              <a:t>組</a:t>
            </a:r>
            <a:r>
              <a:rPr lang="en-US" altLang="zh-TW" smtClean="0"/>
              <a:t>52</a:t>
            </a:r>
            <a:r>
              <a:rPr lang="zh-TW" altLang="en-US" smtClean="0"/>
              <a:t>番　川中島華子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7F919-A44B-43FC-8315-95A1C0E8533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50504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2601A-F154-4DAC-8881-D8A259853415}" type="datetime1">
              <a:rPr lang="ja-JP" altLang="en-US" smtClean="0"/>
              <a:t>2020/2/7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</a:t>
            </a:r>
            <a:r>
              <a:rPr lang="zh-TW" altLang="en-US" smtClean="0"/>
              <a:t>年</a:t>
            </a:r>
            <a:r>
              <a:rPr lang="en-US" altLang="zh-TW" smtClean="0"/>
              <a:t>9</a:t>
            </a:r>
            <a:r>
              <a:rPr lang="zh-TW" altLang="en-US" smtClean="0"/>
              <a:t>組</a:t>
            </a:r>
            <a:r>
              <a:rPr lang="en-US" altLang="zh-TW" smtClean="0"/>
              <a:t>52</a:t>
            </a:r>
            <a:r>
              <a:rPr lang="zh-TW" altLang="en-US" smtClean="0"/>
              <a:t>番　川中島華子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86906-5010-47A9-86AD-E6124D2AD2A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93240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79E72-4CB4-420C-A388-CA1B79988A8D}" type="datetime1">
              <a:rPr lang="ja-JP" altLang="en-US" smtClean="0"/>
              <a:t>2020/2/7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</a:t>
            </a:r>
            <a:r>
              <a:rPr lang="zh-TW" altLang="en-US" smtClean="0"/>
              <a:t>年</a:t>
            </a:r>
            <a:r>
              <a:rPr lang="en-US" altLang="zh-TW" smtClean="0"/>
              <a:t>9</a:t>
            </a:r>
            <a:r>
              <a:rPr lang="zh-TW" altLang="en-US" smtClean="0"/>
              <a:t>組</a:t>
            </a:r>
            <a:r>
              <a:rPr lang="en-US" altLang="zh-TW" smtClean="0"/>
              <a:t>52</a:t>
            </a:r>
            <a:r>
              <a:rPr lang="zh-TW" altLang="en-US" smtClean="0"/>
              <a:t>番　川中島華子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5FFED-E61C-41CC-9208-5EC675627F2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39250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85A16-EFCA-47F8-B690-0F306D94C03C}" type="datetime1">
              <a:rPr lang="ja-JP" altLang="en-US" smtClean="0"/>
              <a:t>2020/2/7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</a:t>
            </a:r>
            <a:r>
              <a:rPr lang="zh-TW" altLang="en-US" smtClean="0"/>
              <a:t>年</a:t>
            </a:r>
            <a:r>
              <a:rPr lang="en-US" altLang="zh-TW" smtClean="0"/>
              <a:t>9</a:t>
            </a:r>
            <a:r>
              <a:rPr lang="zh-TW" altLang="en-US" smtClean="0"/>
              <a:t>組</a:t>
            </a:r>
            <a:r>
              <a:rPr lang="en-US" altLang="zh-TW" smtClean="0"/>
              <a:t>52</a:t>
            </a:r>
            <a:r>
              <a:rPr lang="zh-TW" altLang="en-US" smtClean="0"/>
              <a:t>番　川中島華子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F2028-0BDC-45DC-8FF8-B6D3E57A1E9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77421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605A7-00D9-43A9-B9B3-A63FFE580F4C}" type="datetime1">
              <a:rPr lang="ja-JP" altLang="en-US" smtClean="0"/>
              <a:t>2020/2/7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</a:t>
            </a:r>
            <a:r>
              <a:rPr lang="zh-TW" altLang="en-US" smtClean="0"/>
              <a:t>年</a:t>
            </a:r>
            <a:r>
              <a:rPr lang="en-US" altLang="zh-TW" smtClean="0"/>
              <a:t>9</a:t>
            </a:r>
            <a:r>
              <a:rPr lang="zh-TW" altLang="en-US" smtClean="0"/>
              <a:t>組</a:t>
            </a:r>
            <a:r>
              <a:rPr lang="en-US" altLang="zh-TW" smtClean="0"/>
              <a:t>52</a:t>
            </a:r>
            <a:r>
              <a:rPr lang="zh-TW" altLang="en-US" smtClean="0"/>
              <a:t>番　川中島華子</a:t>
            </a: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99037-CC44-412B-B70A-29F25F4A11C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43455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94820-8683-4832-A639-162C2B68D2E7}" type="datetime1">
              <a:rPr lang="ja-JP" altLang="en-US" smtClean="0"/>
              <a:t>2020/2/7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</a:t>
            </a:r>
            <a:r>
              <a:rPr lang="zh-TW" altLang="en-US" smtClean="0"/>
              <a:t>年</a:t>
            </a:r>
            <a:r>
              <a:rPr lang="en-US" altLang="zh-TW" smtClean="0"/>
              <a:t>9</a:t>
            </a:r>
            <a:r>
              <a:rPr lang="zh-TW" altLang="en-US" smtClean="0"/>
              <a:t>組</a:t>
            </a:r>
            <a:r>
              <a:rPr lang="en-US" altLang="zh-TW" smtClean="0"/>
              <a:t>52</a:t>
            </a:r>
            <a:r>
              <a:rPr lang="zh-TW" altLang="en-US" smtClean="0"/>
              <a:t>番　川中島華子</a:t>
            </a: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A6CAD-5E03-468C-BCAF-185C2C62ED9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08749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09315-E0E7-4917-A650-73EA601BD7F2}" type="datetime1">
              <a:rPr lang="ja-JP" altLang="en-US" smtClean="0"/>
              <a:t>2020/2/7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</a:t>
            </a:r>
            <a:r>
              <a:rPr lang="zh-TW" altLang="en-US" smtClean="0"/>
              <a:t>年</a:t>
            </a:r>
            <a:r>
              <a:rPr lang="en-US" altLang="zh-TW" smtClean="0"/>
              <a:t>9</a:t>
            </a:r>
            <a:r>
              <a:rPr lang="zh-TW" altLang="en-US" smtClean="0"/>
              <a:t>組</a:t>
            </a:r>
            <a:r>
              <a:rPr lang="en-US" altLang="zh-TW" smtClean="0"/>
              <a:t>52</a:t>
            </a:r>
            <a:r>
              <a:rPr lang="zh-TW" altLang="en-US" smtClean="0"/>
              <a:t>番　川中島華子</a:t>
            </a: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BCE8D-76EE-41CA-9579-8CCCDCDC635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58290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D208F-898E-4FEE-A58C-31505FE30B5F}" type="datetime1">
              <a:rPr lang="ja-JP" altLang="en-US" smtClean="0"/>
              <a:t>2020/2/7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</a:t>
            </a:r>
            <a:r>
              <a:rPr lang="zh-TW" altLang="en-US" smtClean="0"/>
              <a:t>年</a:t>
            </a:r>
            <a:r>
              <a:rPr lang="en-US" altLang="zh-TW" smtClean="0"/>
              <a:t>9</a:t>
            </a:r>
            <a:r>
              <a:rPr lang="zh-TW" altLang="en-US" smtClean="0"/>
              <a:t>組</a:t>
            </a:r>
            <a:r>
              <a:rPr lang="en-US" altLang="zh-TW" smtClean="0"/>
              <a:t>52</a:t>
            </a:r>
            <a:r>
              <a:rPr lang="zh-TW" altLang="en-US" smtClean="0"/>
              <a:t>番　川中島華子</a:t>
            </a: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BCBE0-9AE2-4BDC-B7A7-5568BDDE6C8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09249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A3760-3853-455C-9E36-8F69B5E78236}" type="datetime1">
              <a:rPr lang="ja-JP" altLang="en-US" smtClean="0"/>
              <a:t>2020/2/7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</a:t>
            </a:r>
            <a:r>
              <a:rPr lang="zh-TW" altLang="en-US" smtClean="0"/>
              <a:t>年</a:t>
            </a:r>
            <a:r>
              <a:rPr lang="en-US" altLang="zh-TW" smtClean="0"/>
              <a:t>9</a:t>
            </a:r>
            <a:r>
              <a:rPr lang="zh-TW" altLang="en-US" smtClean="0"/>
              <a:t>組</a:t>
            </a:r>
            <a:r>
              <a:rPr lang="en-US" altLang="zh-TW" smtClean="0"/>
              <a:t>52</a:t>
            </a:r>
            <a:r>
              <a:rPr lang="zh-TW" altLang="en-US" smtClean="0"/>
              <a:t>番　川中島華子</a:t>
            </a: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D627E-CAFB-46AD-A3E1-25403466A4D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8907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474AA-306C-4F1E-A0A3-5C2854649D26}" type="datetime1">
              <a:rPr lang="ja-JP" altLang="en-US" smtClean="0"/>
              <a:t>2020/2/7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</a:t>
            </a:r>
            <a:r>
              <a:rPr lang="zh-TW" altLang="en-US" smtClean="0"/>
              <a:t>年</a:t>
            </a:r>
            <a:r>
              <a:rPr lang="en-US" altLang="zh-TW" smtClean="0"/>
              <a:t>9</a:t>
            </a:r>
            <a:r>
              <a:rPr lang="zh-TW" altLang="en-US" smtClean="0"/>
              <a:t>組</a:t>
            </a:r>
            <a:r>
              <a:rPr lang="en-US" altLang="zh-TW" smtClean="0"/>
              <a:t>52</a:t>
            </a:r>
            <a:r>
              <a:rPr lang="zh-TW" altLang="en-US" smtClean="0"/>
              <a:t>番　川中島華子</a:t>
            </a: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CB227-DF4F-4A8A-9C0D-4FFB56C7AB3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14357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0735E50-0BD9-4814-BD74-9006E56E7D7E}" type="datetime1">
              <a:rPr lang="ja-JP" altLang="en-US" smtClean="0"/>
              <a:t>2020/2/7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TW" smtClean="0"/>
              <a:t>2</a:t>
            </a:r>
            <a:r>
              <a:rPr lang="zh-TW" altLang="en-US" smtClean="0"/>
              <a:t>年</a:t>
            </a:r>
            <a:r>
              <a:rPr lang="en-US" altLang="zh-TW" smtClean="0"/>
              <a:t>9</a:t>
            </a:r>
            <a:r>
              <a:rPr lang="zh-TW" altLang="en-US" smtClean="0"/>
              <a:t>組</a:t>
            </a:r>
            <a:r>
              <a:rPr lang="en-US" altLang="zh-TW" smtClean="0"/>
              <a:t>52</a:t>
            </a:r>
            <a:r>
              <a:rPr lang="zh-TW" altLang="en-US" smtClean="0"/>
              <a:t>番　川中島華子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A8C0E22-B68B-44E9-BDC8-4B85741D034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754760" cy="562074"/>
          </a:xfrm>
        </p:spPr>
        <p:txBody>
          <a:bodyPr/>
          <a:lstStyle/>
          <a:p>
            <a:r>
              <a:rPr lang="ja-JP" altLang="en-US" sz="2000" dirty="0"/>
              <a:t>何々</a:t>
            </a:r>
            <a:r>
              <a:rPr kumimoji="1" lang="ja-JP" altLang="en-US" sz="2000" dirty="0" smtClean="0"/>
              <a:t>ロボット</a:t>
            </a:r>
            <a:r>
              <a:rPr kumimoji="1" lang="ja-JP" altLang="en-US" sz="2000" dirty="0" smtClean="0"/>
              <a:t>　</a:t>
            </a:r>
            <a:r>
              <a:rPr kumimoji="1" lang="ja-JP" altLang="en-US" sz="2000" dirty="0" smtClean="0"/>
              <a:t>なになに型</a:t>
            </a:r>
            <a:endParaRPr kumimoji="1" lang="ja-JP" altLang="en-US" sz="20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C50081-9C13-4D6A-A64D-24C7AB0B7C8D}" type="datetime1">
              <a:rPr lang="ja-JP" altLang="en-US" smtClean="0"/>
              <a:t>2020/2/7</a:t>
            </a:fld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25FFED-E61C-41CC-9208-5EC675627F2D}" type="slidenum">
              <a:rPr lang="ja-JP" altLang="en-US" smtClean="0"/>
              <a:pPr>
                <a:defRPr/>
              </a:pPr>
              <a:t>1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2</a:t>
            </a:r>
            <a:r>
              <a:rPr lang="zh-TW" altLang="en-US" smtClean="0"/>
              <a:t>年</a:t>
            </a:r>
            <a:r>
              <a:rPr lang="en-US" altLang="zh-TW" smtClean="0"/>
              <a:t>9</a:t>
            </a:r>
            <a:r>
              <a:rPr lang="zh-TW" altLang="en-US" smtClean="0"/>
              <a:t>組</a:t>
            </a:r>
            <a:r>
              <a:rPr lang="en-US" altLang="zh-TW" smtClean="0"/>
              <a:t>52</a:t>
            </a:r>
            <a:r>
              <a:rPr lang="zh-TW" altLang="en-US" smtClean="0"/>
              <a:t>番　川中島華子</a:t>
            </a:r>
            <a:endParaRPr lang="en-US" altLang="ja-JP" dirty="0" smtClean="0"/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4422512" y="283148"/>
            <a:ext cx="3754760" cy="562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 sz="2000" dirty="0" smtClean="0"/>
              <a:t>2</a:t>
            </a:r>
            <a:r>
              <a:rPr lang="ja-JP" altLang="en-US" sz="2000" dirty="0" smtClean="0"/>
              <a:t>年</a:t>
            </a:r>
            <a:r>
              <a:rPr lang="en-US" altLang="ja-JP" sz="2000" dirty="0" smtClean="0"/>
              <a:t>9</a:t>
            </a:r>
            <a:r>
              <a:rPr lang="ja-JP" altLang="en-US" sz="2000" dirty="0" smtClean="0"/>
              <a:t>組</a:t>
            </a:r>
            <a:r>
              <a:rPr lang="en-US" altLang="ja-JP" sz="2000" dirty="0" smtClean="0"/>
              <a:t>52</a:t>
            </a:r>
            <a:r>
              <a:rPr lang="ja-JP" altLang="en-US" sz="2000" dirty="0" smtClean="0"/>
              <a:t>番　川中島華子</a:t>
            </a:r>
            <a:endParaRPr lang="ja-JP" altLang="en-US" sz="2000" dirty="0"/>
          </a:p>
        </p:txBody>
      </p:sp>
      <p:sp>
        <p:nvSpPr>
          <p:cNvPr id="8" name="タイトル 1"/>
          <p:cNvSpPr txBox="1">
            <a:spLocks/>
          </p:cNvSpPr>
          <p:nvPr/>
        </p:nvSpPr>
        <p:spPr bwMode="auto">
          <a:xfrm>
            <a:off x="466830" y="855596"/>
            <a:ext cx="7715200" cy="1840231"/>
          </a:xfrm>
          <a:prstGeom prst="rect">
            <a:avLst/>
          </a:prstGeom>
          <a:ln w="3175"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l"/>
            <a:r>
              <a:rPr lang="ja-JP" altLang="en-US" sz="1200" dirty="0" smtClean="0"/>
              <a:t>１　文書で説明</a:t>
            </a:r>
            <a:endParaRPr lang="en-US" altLang="ja-JP" sz="1200" dirty="0" smtClean="0"/>
          </a:p>
          <a:p>
            <a:pPr algn="l"/>
            <a:r>
              <a:rPr lang="ja-JP" altLang="en-US" sz="1400" b="1" dirty="0" smtClean="0"/>
              <a:t>大まかな説明</a:t>
            </a:r>
            <a:endParaRPr lang="en-US" altLang="ja-JP" sz="1400" b="1" dirty="0" smtClean="0"/>
          </a:p>
          <a:p>
            <a:pPr algn="l"/>
            <a:r>
              <a:rPr lang="ja-JP" altLang="en-US" sz="1200" dirty="0" smtClean="0"/>
              <a:t>ああああああああああああああ　これはダンスロボットです。床の黒の線の枠内で「ズン・チャッ・チャッ」のリズムでステップを繰り返します。　（ユーザー向け）</a:t>
            </a:r>
            <a:endParaRPr lang="en-US" altLang="ja-JP" sz="1200" dirty="0"/>
          </a:p>
          <a:p>
            <a:pPr algn="l"/>
            <a:r>
              <a:rPr lang="ja-JP" altLang="en-US" sz="1400" b="1" dirty="0" smtClean="0"/>
              <a:t>スクリプトを説明</a:t>
            </a:r>
            <a:endParaRPr lang="en-US" altLang="ja-JP" sz="1400" b="1" dirty="0" smtClean="0"/>
          </a:p>
          <a:p>
            <a:pPr algn="l"/>
            <a:r>
              <a:rPr lang="ja-JP" altLang="en-US" sz="1200" dirty="0" err="1" smtClean="0"/>
              <a:t>いい</a:t>
            </a:r>
            <a:r>
              <a:rPr lang="ja-JP" altLang="en-US" sz="1200" dirty="0" smtClean="0"/>
              <a:t>いいいいいいいいいいい</a:t>
            </a:r>
            <a:endParaRPr lang="en-US" altLang="ja-JP" sz="1200" dirty="0" smtClean="0"/>
          </a:p>
          <a:p>
            <a:pPr algn="l"/>
            <a:r>
              <a:rPr lang="en-US" altLang="ja-JP" sz="1200" dirty="0" smtClean="0"/>
              <a:t>3</a:t>
            </a:r>
            <a:r>
              <a:rPr lang="ja-JP" altLang="en-US" sz="1200" dirty="0" smtClean="0"/>
              <a:t>拍子のリズムに乗って踊るように　「</a:t>
            </a:r>
            <a:r>
              <a:rPr lang="en-US" altLang="ja-JP" sz="1200" dirty="0" smtClean="0"/>
              <a:t>IR</a:t>
            </a:r>
            <a:r>
              <a:rPr lang="ja-JP" altLang="en-US" sz="1200" dirty="0" smtClean="0"/>
              <a:t>センサが白ならば右モーターを</a:t>
            </a:r>
            <a:r>
              <a:rPr lang="en-US" altLang="ja-JP" sz="1200" dirty="0" smtClean="0"/>
              <a:t>2</a:t>
            </a:r>
            <a:r>
              <a:rPr lang="ja-JP" altLang="en-US" sz="1200" dirty="0" smtClean="0"/>
              <a:t>秒進め　</a:t>
            </a:r>
            <a:r>
              <a:rPr lang="en-US" altLang="ja-JP" sz="1200" dirty="0" smtClean="0"/>
              <a:t>IR</a:t>
            </a:r>
            <a:r>
              <a:rPr lang="ja-JP" altLang="en-US" sz="1200" dirty="0" smtClean="0"/>
              <a:t>センサが黒ならば左モーターを</a:t>
            </a:r>
            <a:r>
              <a:rPr lang="en-US" altLang="ja-JP" sz="1200" dirty="0" smtClean="0"/>
              <a:t>1</a:t>
            </a:r>
            <a:r>
              <a:rPr lang="ja-JP" altLang="en-US" sz="1200" dirty="0" smtClean="0"/>
              <a:t>秒進める　その後</a:t>
            </a:r>
            <a:r>
              <a:rPr lang="en-US" altLang="ja-JP" sz="1200" dirty="0" smtClean="0"/>
              <a:t>50</a:t>
            </a:r>
            <a:r>
              <a:rPr lang="ja-JP" altLang="en-US" sz="1200" dirty="0" smtClean="0"/>
              <a:t>％の早さで前進</a:t>
            </a:r>
            <a:r>
              <a:rPr lang="en-US" altLang="ja-JP" sz="1200" dirty="0" smtClean="0"/>
              <a:t>2</a:t>
            </a:r>
            <a:r>
              <a:rPr lang="ja-JP" altLang="en-US" sz="1200" dirty="0" smtClean="0"/>
              <a:t>歩　後進</a:t>
            </a:r>
            <a:r>
              <a:rPr lang="en-US" altLang="ja-JP" sz="1200" dirty="0" smtClean="0"/>
              <a:t>1</a:t>
            </a:r>
            <a:r>
              <a:rPr lang="ja-JP" altLang="en-US" sz="1200" dirty="0" smtClean="0"/>
              <a:t>歩」ということをずっと繰り返す。前進するときは赤</a:t>
            </a:r>
            <a:r>
              <a:rPr lang="en-US" altLang="ja-JP" sz="1200" dirty="0" smtClean="0"/>
              <a:t>LED</a:t>
            </a:r>
            <a:r>
              <a:rPr lang="ja-JP" altLang="en-US" sz="1200" dirty="0" smtClean="0"/>
              <a:t>が光る。</a:t>
            </a:r>
            <a:endParaRPr lang="en-US" altLang="ja-JP" sz="1200" dirty="0" smtClean="0"/>
          </a:p>
          <a:p>
            <a:pPr algn="l"/>
            <a:r>
              <a:rPr lang="ja-JP" altLang="en-US" sz="1200" dirty="0" smtClean="0"/>
              <a:t>（同僚・開発者向け）</a:t>
            </a:r>
            <a:endParaRPr lang="en-US" altLang="ja-JP" sz="1200" dirty="0" smtClean="0"/>
          </a:p>
          <a:p>
            <a:endParaRPr lang="ja-JP" altLang="en-US" sz="2000" dirty="0"/>
          </a:p>
        </p:txBody>
      </p:sp>
      <p:sp>
        <p:nvSpPr>
          <p:cNvPr id="13" name="タイトル 1"/>
          <p:cNvSpPr txBox="1">
            <a:spLocks/>
          </p:cNvSpPr>
          <p:nvPr/>
        </p:nvSpPr>
        <p:spPr bwMode="auto">
          <a:xfrm>
            <a:off x="475392" y="2778681"/>
            <a:ext cx="2115408" cy="1475364"/>
          </a:xfrm>
          <a:prstGeom prst="rect">
            <a:avLst/>
          </a:prstGeom>
          <a:ln w="3175"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l"/>
            <a:r>
              <a:rPr lang="ja-JP" altLang="en-US" sz="1200" dirty="0" smtClean="0"/>
              <a:t>２　入出力設定</a:t>
            </a:r>
            <a:endParaRPr lang="en-US" altLang="ja-JP" sz="1200" dirty="0" smtClean="0"/>
          </a:p>
          <a:p>
            <a:pPr algn="l"/>
            <a:r>
              <a:rPr lang="en-US" altLang="ja-JP" sz="1200" dirty="0" smtClean="0"/>
              <a:t>M</a:t>
            </a:r>
            <a:r>
              <a:rPr lang="ja-JP" altLang="en-US" sz="1200" dirty="0" smtClean="0"/>
              <a:t>１：右モーター</a:t>
            </a:r>
            <a:endParaRPr lang="en-US" altLang="ja-JP" sz="1200" dirty="0" smtClean="0"/>
          </a:p>
          <a:p>
            <a:pPr algn="l"/>
            <a:r>
              <a:rPr lang="en-US" altLang="ja-JP" sz="1200" dirty="0" smtClean="0"/>
              <a:t>M2</a:t>
            </a:r>
            <a:r>
              <a:rPr lang="ja-JP" altLang="en-US" sz="1200" dirty="0" smtClean="0"/>
              <a:t>：左モーター</a:t>
            </a:r>
            <a:endParaRPr lang="en-US" altLang="ja-JP" sz="1200" dirty="0" smtClean="0"/>
          </a:p>
          <a:p>
            <a:pPr algn="l"/>
            <a:r>
              <a:rPr lang="en-US" altLang="ja-JP" sz="1200" dirty="0" smtClean="0"/>
              <a:t>A2</a:t>
            </a:r>
            <a:r>
              <a:rPr lang="ja-JP" altLang="en-US" sz="1200" dirty="0" smtClean="0"/>
              <a:t>：</a:t>
            </a:r>
            <a:endParaRPr lang="en-US" altLang="ja-JP" sz="1200" dirty="0" smtClean="0"/>
          </a:p>
          <a:p>
            <a:pPr algn="l"/>
            <a:r>
              <a:rPr lang="en-US" altLang="ja-JP" sz="1200" dirty="0" smtClean="0"/>
              <a:t>A3</a:t>
            </a:r>
            <a:r>
              <a:rPr lang="ja-JP" altLang="en-US" sz="1200" dirty="0" smtClean="0"/>
              <a:t>：</a:t>
            </a:r>
            <a:endParaRPr lang="en-US" altLang="ja-JP" sz="1200" dirty="0" smtClean="0"/>
          </a:p>
          <a:p>
            <a:pPr algn="l"/>
            <a:r>
              <a:rPr lang="en-US" altLang="ja-JP" sz="1200" dirty="0" smtClean="0"/>
              <a:t>A4</a:t>
            </a:r>
            <a:r>
              <a:rPr lang="ja-JP" altLang="en-US" sz="1200" dirty="0" smtClean="0"/>
              <a:t>：</a:t>
            </a:r>
            <a:endParaRPr lang="en-US" altLang="ja-JP" sz="1200" dirty="0" smtClean="0"/>
          </a:p>
          <a:p>
            <a:pPr algn="l"/>
            <a:r>
              <a:rPr lang="en-US" altLang="ja-JP" sz="1200" dirty="0" smtClean="0"/>
              <a:t>A5</a:t>
            </a:r>
            <a:r>
              <a:rPr lang="ja-JP" altLang="en-US" sz="1200" dirty="0" smtClean="0"/>
              <a:t>：</a:t>
            </a:r>
            <a:endParaRPr lang="en-US" altLang="ja-JP" sz="1200" dirty="0" smtClean="0"/>
          </a:p>
          <a:p>
            <a:pPr algn="l"/>
            <a:endParaRPr lang="en-US" altLang="ja-JP" sz="1200" dirty="0" smtClean="0"/>
          </a:p>
          <a:p>
            <a:endParaRPr lang="ja-JP" altLang="en-US" sz="2000" dirty="0"/>
          </a:p>
        </p:txBody>
      </p:sp>
      <p:sp>
        <p:nvSpPr>
          <p:cNvPr id="14" name="タイトル 1"/>
          <p:cNvSpPr txBox="1">
            <a:spLocks/>
          </p:cNvSpPr>
          <p:nvPr/>
        </p:nvSpPr>
        <p:spPr bwMode="auto">
          <a:xfrm>
            <a:off x="2764871" y="2778681"/>
            <a:ext cx="1559559" cy="350916"/>
          </a:xfrm>
          <a:prstGeom prst="rect">
            <a:avLst/>
          </a:prstGeom>
          <a:ln w="3175"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l"/>
            <a:r>
              <a:rPr lang="ja-JP" altLang="en-US" sz="1200" dirty="0" smtClean="0"/>
              <a:t>３　ロボットの外観</a:t>
            </a:r>
            <a:endParaRPr lang="en-US" altLang="ja-JP" sz="1200" dirty="0" smtClean="0"/>
          </a:p>
          <a:p>
            <a:endParaRPr lang="ja-JP" altLang="en-US" sz="2000" dirty="0"/>
          </a:p>
        </p:txBody>
      </p:sp>
      <p:sp>
        <p:nvSpPr>
          <p:cNvPr id="15" name="角丸四角形吹き出し 14"/>
          <p:cNvSpPr/>
          <p:nvPr/>
        </p:nvSpPr>
        <p:spPr>
          <a:xfrm>
            <a:off x="3138233" y="3284984"/>
            <a:ext cx="1750996" cy="2482209"/>
          </a:xfrm>
          <a:prstGeom prst="wedgeRoundRectCallout">
            <a:avLst>
              <a:gd name="adj1" fmla="val -71424"/>
              <a:gd name="adj2" fmla="val -3691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ここにロボットの基本写真と加えたアクチュエータ、センサの写真を貼ろう。</a:t>
            </a:r>
            <a:endParaRPr kumimoji="1" lang="ja-JP" altLang="en-US" dirty="0"/>
          </a:p>
        </p:txBody>
      </p:sp>
      <p:sp>
        <p:nvSpPr>
          <p:cNvPr id="17" name="角丸四角形吹き出し 16"/>
          <p:cNvSpPr/>
          <p:nvPr/>
        </p:nvSpPr>
        <p:spPr>
          <a:xfrm>
            <a:off x="5076056" y="2996952"/>
            <a:ext cx="2716800" cy="2708505"/>
          </a:xfrm>
          <a:prstGeom prst="wedgeRoundRectCallout">
            <a:avLst>
              <a:gd name="adj1" fmla="val -59305"/>
              <a:gd name="adj2" fmla="val -54499"/>
              <a:gd name="adj3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/>
              <a:t>１のようなロボットを作ろうとしました。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２，３，４，５のように組みました。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しかし結果は６でした。将来的に〇〇したいです。</a:t>
            </a:r>
            <a:endParaRPr kumimoji="1" lang="ja-JP" altLang="en-US" dirty="0"/>
          </a:p>
        </p:txBody>
      </p:sp>
      <p:sp>
        <p:nvSpPr>
          <p:cNvPr id="12" name="角丸四角形吹き出し 11"/>
          <p:cNvSpPr/>
          <p:nvPr/>
        </p:nvSpPr>
        <p:spPr>
          <a:xfrm>
            <a:off x="755576" y="3990798"/>
            <a:ext cx="2115957" cy="1241104"/>
          </a:xfrm>
          <a:prstGeom prst="wedgeRoundRectCallout">
            <a:avLst>
              <a:gd name="adj1" fmla="val -14285"/>
              <a:gd name="adj2" fmla="val -31771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タイトル</a:t>
            </a:r>
            <a:r>
              <a:rPr lang="ja-JP" altLang="en-US" dirty="0" smtClean="0"/>
              <a:t>を書こう</a:t>
            </a:r>
            <a:endParaRPr lang="en-US" altLang="ja-JP" dirty="0" smtClean="0"/>
          </a:p>
          <a:p>
            <a:pPr algn="ctr"/>
            <a:r>
              <a:rPr kumimoji="1" lang="ja-JP" altLang="en-US" sz="1200" dirty="0" smtClean="0"/>
              <a:t>お掃除ロボットタッチセンサ型、赤外線型　ライントレーサー　等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58778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A07250-DA25-49C2-ACCA-F73BE4FA37DA}" type="datetime1">
              <a:rPr lang="ja-JP" altLang="en-US" smtClean="0"/>
              <a:t>2020/2/7</a:t>
            </a:fld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25FFED-E61C-41CC-9208-5EC675627F2D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2</a:t>
            </a:r>
            <a:r>
              <a:rPr lang="zh-TW" altLang="en-US" smtClean="0"/>
              <a:t>年</a:t>
            </a:r>
            <a:r>
              <a:rPr lang="en-US" altLang="zh-TW" smtClean="0"/>
              <a:t>9</a:t>
            </a:r>
            <a:r>
              <a:rPr lang="zh-TW" altLang="en-US" smtClean="0"/>
              <a:t>組</a:t>
            </a:r>
            <a:r>
              <a:rPr lang="en-US" altLang="zh-TW" smtClean="0"/>
              <a:t>52</a:t>
            </a:r>
            <a:r>
              <a:rPr lang="zh-TW" altLang="en-US" smtClean="0"/>
              <a:t>番　川中島華子</a:t>
            </a:r>
            <a:endParaRPr lang="ja-JP" altLang="en-US" dirty="0"/>
          </a:p>
        </p:txBody>
      </p:sp>
      <p:sp>
        <p:nvSpPr>
          <p:cNvPr id="9" name="タイトル 1"/>
          <p:cNvSpPr txBox="1">
            <a:spLocks/>
          </p:cNvSpPr>
          <p:nvPr/>
        </p:nvSpPr>
        <p:spPr bwMode="auto">
          <a:xfrm>
            <a:off x="4283968" y="418253"/>
            <a:ext cx="1343535" cy="350916"/>
          </a:xfrm>
          <a:prstGeom prst="rect">
            <a:avLst/>
          </a:prstGeom>
          <a:ln w="3175"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l"/>
            <a:r>
              <a:rPr lang="ja-JP" altLang="en-US" sz="1200" dirty="0" smtClean="0"/>
              <a:t>５　スクリプト</a:t>
            </a:r>
            <a:endParaRPr lang="en-US" altLang="ja-JP" sz="1200" dirty="0" smtClean="0"/>
          </a:p>
          <a:p>
            <a:endParaRPr lang="ja-JP" altLang="en-US" sz="2000" dirty="0"/>
          </a:p>
        </p:txBody>
      </p:sp>
      <p:sp>
        <p:nvSpPr>
          <p:cNvPr id="10" name="タイトル 1"/>
          <p:cNvSpPr txBox="1">
            <a:spLocks/>
          </p:cNvSpPr>
          <p:nvPr/>
        </p:nvSpPr>
        <p:spPr bwMode="auto">
          <a:xfrm>
            <a:off x="492160" y="404664"/>
            <a:ext cx="1603680" cy="350916"/>
          </a:xfrm>
          <a:prstGeom prst="rect">
            <a:avLst/>
          </a:prstGeom>
          <a:ln w="3175"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l"/>
            <a:r>
              <a:rPr lang="ja-JP" altLang="en-US" sz="1200" dirty="0" smtClean="0"/>
              <a:t>４　フローチャート</a:t>
            </a:r>
            <a:endParaRPr lang="en-US" altLang="ja-JP" sz="1200" dirty="0" smtClean="0"/>
          </a:p>
          <a:p>
            <a:endParaRPr lang="ja-JP" altLang="en-US" sz="2000" dirty="0"/>
          </a:p>
        </p:txBody>
      </p:sp>
      <p:sp>
        <p:nvSpPr>
          <p:cNvPr id="3" name="角丸四角形吹き出し 2"/>
          <p:cNvSpPr/>
          <p:nvPr/>
        </p:nvSpPr>
        <p:spPr>
          <a:xfrm>
            <a:off x="1294000" y="1268760"/>
            <a:ext cx="1499948" cy="2482209"/>
          </a:xfrm>
          <a:prstGeom prst="wedgeRoundRectCallout">
            <a:avLst>
              <a:gd name="adj1" fmla="val -72348"/>
              <a:gd name="adj2" fmla="val -3021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ここにフローチャートを書こう。</a:t>
            </a:r>
            <a:endParaRPr kumimoji="1" lang="ja-JP" altLang="en-US" dirty="0"/>
          </a:p>
        </p:txBody>
      </p:sp>
      <p:sp>
        <p:nvSpPr>
          <p:cNvPr id="16" name="角丸四角形吹き出し 15"/>
          <p:cNvSpPr/>
          <p:nvPr/>
        </p:nvSpPr>
        <p:spPr>
          <a:xfrm>
            <a:off x="5144302" y="1266513"/>
            <a:ext cx="1750996" cy="2482209"/>
          </a:xfrm>
          <a:prstGeom prst="wedgeRoundRectCallout">
            <a:avLst>
              <a:gd name="adj1" fmla="val -71424"/>
              <a:gd name="adj2" fmla="val -3691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ここにスクリプトを貼ろう。</a:t>
            </a:r>
            <a:endParaRPr kumimoji="1" lang="ja-JP" altLang="en-US" dirty="0"/>
          </a:p>
        </p:txBody>
      </p:sp>
      <p:sp>
        <p:nvSpPr>
          <p:cNvPr id="12" name="角丸四角形吹き出し 11"/>
          <p:cNvSpPr/>
          <p:nvPr/>
        </p:nvSpPr>
        <p:spPr>
          <a:xfrm>
            <a:off x="6804248" y="5301208"/>
            <a:ext cx="1750996" cy="1055142"/>
          </a:xfrm>
          <a:prstGeom prst="wedgeRoundRectCallout">
            <a:avLst>
              <a:gd name="adj1" fmla="val -135514"/>
              <a:gd name="adj2" fmla="val 5517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フッターの書き換え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8461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A9607B-0492-4833-B787-0C3219CF9E4E}" type="datetime1">
              <a:rPr lang="ja-JP" altLang="en-US" smtClean="0"/>
              <a:t>2020/2/7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2</a:t>
            </a:r>
            <a:r>
              <a:rPr lang="zh-TW" altLang="en-US" smtClean="0"/>
              <a:t>年</a:t>
            </a:r>
            <a:r>
              <a:rPr lang="en-US" altLang="zh-TW" smtClean="0"/>
              <a:t>9</a:t>
            </a:r>
            <a:r>
              <a:rPr lang="zh-TW" altLang="en-US" smtClean="0"/>
              <a:t>組</a:t>
            </a:r>
            <a:r>
              <a:rPr lang="en-US" altLang="zh-TW" smtClean="0"/>
              <a:t>52</a:t>
            </a:r>
            <a:r>
              <a:rPr lang="zh-TW" altLang="en-US" smtClean="0"/>
              <a:t>番　川中島華子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25FFED-E61C-41CC-9208-5EC675627F2D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971600" y="1268760"/>
            <a:ext cx="3791807" cy="1053106"/>
          </a:xfrm>
          <a:prstGeom prst="rect">
            <a:avLst/>
          </a:prstGeom>
          <a:ln w="3175"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l"/>
            <a:r>
              <a:rPr lang="ja-JP" altLang="en-US" sz="1200" dirty="0" smtClean="0"/>
              <a:t>６　まとめ・感想・これからの課題（未来に向けて）</a:t>
            </a:r>
            <a:endParaRPr lang="en-US" altLang="ja-JP" sz="1200" dirty="0" smtClean="0"/>
          </a:p>
          <a:p>
            <a:pPr algn="l"/>
            <a:endParaRPr lang="en-US" altLang="ja-JP" sz="1200" dirty="0"/>
          </a:p>
          <a:p>
            <a:pPr algn="l"/>
            <a:endParaRPr lang="en-US" altLang="ja-JP" sz="1200" dirty="0" smtClean="0"/>
          </a:p>
          <a:p>
            <a:pPr algn="l"/>
            <a:endParaRPr lang="en-US" altLang="ja-JP" sz="1200" dirty="0"/>
          </a:p>
          <a:p>
            <a:pPr algn="l"/>
            <a:endParaRPr lang="en-US" altLang="ja-JP" sz="1200" dirty="0" smtClean="0"/>
          </a:p>
          <a:p>
            <a:endParaRPr lang="ja-JP" altLang="en-US" sz="2000" dirty="0"/>
          </a:p>
        </p:txBody>
      </p:sp>
      <p:sp>
        <p:nvSpPr>
          <p:cNvPr id="8" name="四角形吹き出し 7"/>
          <p:cNvSpPr/>
          <p:nvPr/>
        </p:nvSpPr>
        <p:spPr>
          <a:xfrm>
            <a:off x="3563888" y="2780928"/>
            <a:ext cx="3888432" cy="2286000"/>
          </a:xfrm>
          <a:prstGeom prst="wedgeRectCallout">
            <a:avLst>
              <a:gd name="adj1" fmla="val -57446"/>
              <a:gd name="adj2" fmla="val -78645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Aft>
                <a:spcPts val="0"/>
              </a:spcAft>
            </a:pPr>
            <a:r>
              <a:rPr lang="ja-JP" sz="1050" kern="100" dirty="0"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６　まとめ・感想・これからの課題</a:t>
            </a:r>
          </a:p>
          <a:p>
            <a:pPr indent="133350" algn="l">
              <a:spcAft>
                <a:spcPts val="0"/>
              </a:spcAft>
            </a:pPr>
            <a:r>
              <a:rPr lang="ja-JP" sz="1050" kern="100" dirty="0"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学び・伸びを自分の活動の姿から書こう</a:t>
            </a:r>
          </a:p>
          <a:p>
            <a:pPr marL="133350" algn="l">
              <a:spcAft>
                <a:spcPts val="0"/>
              </a:spcAft>
            </a:pPr>
            <a:r>
              <a:rPr lang="ja-JP" sz="1050" kern="100" dirty="0"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体験した、工夫した、分かった、できるようになった。</a:t>
            </a:r>
          </a:p>
          <a:p>
            <a:pPr indent="133350" algn="l">
              <a:spcAft>
                <a:spcPts val="0"/>
              </a:spcAft>
            </a:pPr>
            <a:r>
              <a:rPr lang="ja-JP" altLang="en-US" sz="1050" kern="100" dirty="0" smtClean="0"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・できたこと、できなかったこと、これからの課題</a:t>
            </a:r>
            <a:endParaRPr lang="en-US" altLang="ja-JP" sz="1050" kern="100" dirty="0" smtClean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133350" algn="l">
              <a:spcAft>
                <a:spcPts val="0"/>
              </a:spcAft>
            </a:pPr>
            <a:r>
              <a:rPr lang="ja-JP" sz="1050" kern="100" dirty="0" smtClean="0"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・</a:t>
            </a:r>
            <a:r>
              <a:rPr lang="ja-JP" sz="1050" kern="100" dirty="0"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感想○○○○・・・・</a:t>
            </a:r>
          </a:p>
          <a:p>
            <a:pPr marL="266700" indent="-133350" algn="l">
              <a:spcAft>
                <a:spcPts val="0"/>
              </a:spcAft>
            </a:pPr>
            <a:r>
              <a:rPr lang="ja-JP" sz="1050" kern="100" dirty="0"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・私を助けてくれた人、手伝ってくれた人（感謝をもって）</a:t>
            </a:r>
          </a:p>
          <a:p>
            <a:pPr indent="133350" algn="l">
              <a:spcAft>
                <a:spcPts val="0"/>
              </a:spcAft>
            </a:pPr>
            <a:r>
              <a:rPr lang="ja-JP" sz="1050" kern="100" dirty="0"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・私が手伝うことができた人（誇りをもって）</a:t>
            </a:r>
          </a:p>
        </p:txBody>
      </p:sp>
    </p:spTree>
    <p:extLst>
      <p:ext uri="{BB962C8B-B14F-4D97-AF65-F5344CB8AC3E}">
        <p14:creationId xmlns:p14="http://schemas.microsoft.com/office/powerpoint/2010/main" val="380988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直線コネクタ 12"/>
          <p:cNvCxnSpPr/>
          <p:nvPr/>
        </p:nvCxnSpPr>
        <p:spPr>
          <a:xfrm>
            <a:off x="3209925" y="2428875"/>
            <a:ext cx="0" cy="177006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1470025" y="1531938"/>
            <a:ext cx="0" cy="28829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" name="フローチャート : 端子 4"/>
          <p:cNvSpPr/>
          <p:nvPr/>
        </p:nvSpPr>
        <p:spPr>
          <a:xfrm>
            <a:off x="1138238" y="1423988"/>
            <a:ext cx="665162" cy="215900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 dirty="0"/>
              <a:t>はじめ</a:t>
            </a:r>
          </a:p>
        </p:txBody>
      </p:sp>
      <p:sp>
        <p:nvSpPr>
          <p:cNvPr id="4" name="フローチャート : 判断 3"/>
          <p:cNvSpPr/>
          <p:nvPr/>
        </p:nvSpPr>
        <p:spPr>
          <a:xfrm>
            <a:off x="690563" y="1966913"/>
            <a:ext cx="1544637" cy="885825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 dirty="0"/>
              <a:t>判断</a:t>
            </a:r>
          </a:p>
        </p:txBody>
      </p:sp>
      <p:cxnSp>
        <p:nvCxnSpPr>
          <p:cNvPr id="10" name="直線コネクタ 9"/>
          <p:cNvCxnSpPr/>
          <p:nvPr/>
        </p:nvCxnSpPr>
        <p:spPr>
          <a:xfrm>
            <a:off x="2251075" y="2409825"/>
            <a:ext cx="93662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 flipH="1">
            <a:off x="1468438" y="4213225"/>
            <a:ext cx="172402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2082800" y="2174875"/>
            <a:ext cx="4953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50" dirty="0">
                <a:latin typeface="+mn-lt"/>
                <a:ea typeface="+mn-ea"/>
              </a:rPr>
              <a:t>Yes</a:t>
            </a:r>
            <a:endParaRPr lang="ja-JP" altLang="en-US" sz="1050" dirty="0">
              <a:latin typeface="+mn-lt"/>
              <a:ea typeface="+mn-ea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1136650" y="2767013"/>
            <a:ext cx="496888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50" dirty="0">
                <a:latin typeface="+mn-lt"/>
                <a:ea typeface="+mn-ea"/>
              </a:rPr>
              <a:t>No</a:t>
            </a:r>
            <a:endParaRPr lang="ja-JP" altLang="en-US" sz="1050" dirty="0">
              <a:latin typeface="+mn-lt"/>
              <a:ea typeface="+mn-ea"/>
            </a:endParaRPr>
          </a:p>
        </p:txBody>
      </p:sp>
      <p:sp>
        <p:nvSpPr>
          <p:cNvPr id="64" name="フローチャート : 定義済み処理 1"/>
          <p:cNvSpPr/>
          <p:nvPr/>
        </p:nvSpPr>
        <p:spPr>
          <a:xfrm>
            <a:off x="838200" y="3325813"/>
            <a:ext cx="1279525" cy="422275"/>
          </a:xfrm>
          <a:prstGeom prst="flowChartPredefined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100" dirty="0"/>
              <a:t>処理１</a:t>
            </a:r>
          </a:p>
        </p:txBody>
      </p:sp>
      <p:cxnSp>
        <p:nvCxnSpPr>
          <p:cNvPr id="20" name="直線矢印コネクタ 19"/>
          <p:cNvCxnSpPr/>
          <p:nvPr/>
        </p:nvCxnSpPr>
        <p:spPr>
          <a:xfrm flipH="1">
            <a:off x="330200" y="4414838"/>
            <a:ext cx="113188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直線矢印コネクタ 64"/>
          <p:cNvCxnSpPr/>
          <p:nvPr/>
        </p:nvCxnSpPr>
        <p:spPr>
          <a:xfrm>
            <a:off x="366713" y="1824038"/>
            <a:ext cx="110331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6" name="直線矢印コネクタ 65"/>
          <p:cNvCxnSpPr/>
          <p:nvPr/>
        </p:nvCxnSpPr>
        <p:spPr>
          <a:xfrm flipV="1">
            <a:off x="363538" y="1824038"/>
            <a:ext cx="0" cy="25908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62" name="テキスト ボックス 21"/>
          <p:cNvSpPr txBox="1">
            <a:spLocks noChangeArrowheads="1"/>
          </p:cNvSpPr>
          <p:nvPr/>
        </p:nvSpPr>
        <p:spPr bwMode="auto">
          <a:xfrm>
            <a:off x="306388" y="404813"/>
            <a:ext cx="31670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800"/>
              <a:t>フローチャートの書き方基本</a:t>
            </a:r>
          </a:p>
        </p:txBody>
      </p:sp>
      <p:sp>
        <p:nvSpPr>
          <p:cNvPr id="22" name="フローチャート: 処理 21"/>
          <p:cNvSpPr/>
          <p:nvPr/>
        </p:nvSpPr>
        <p:spPr>
          <a:xfrm>
            <a:off x="2578100" y="3416300"/>
            <a:ext cx="1358900" cy="252413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100" dirty="0"/>
              <a:t>処理２</a:t>
            </a:r>
            <a:endParaRPr lang="en-US" altLang="ja-JP" sz="1100" dirty="0"/>
          </a:p>
        </p:txBody>
      </p:sp>
      <p:sp>
        <p:nvSpPr>
          <p:cNvPr id="2064" name="テキスト ボックス 21"/>
          <p:cNvSpPr txBox="1">
            <a:spLocks noChangeArrowheads="1"/>
          </p:cNvSpPr>
          <p:nvPr/>
        </p:nvSpPr>
        <p:spPr bwMode="auto">
          <a:xfrm>
            <a:off x="2962275" y="841375"/>
            <a:ext cx="1152525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400">
                <a:solidFill>
                  <a:srgbClr val="FF0000"/>
                </a:solidFill>
              </a:rPr>
              <a:t>基本</a:t>
            </a:r>
            <a:endParaRPr lang="en-US" altLang="ja-JP" sz="140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>
                <a:solidFill>
                  <a:srgbClr val="FF0000"/>
                </a:solidFill>
              </a:rPr>
              <a:t>上から下へ</a:t>
            </a:r>
            <a:endParaRPr lang="en-US" altLang="ja-JP" sz="140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>
                <a:solidFill>
                  <a:srgbClr val="FF0000"/>
                </a:solidFill>
              </a:rPr>
              <a:t>左から右へ</a:t>
            </a:r>
            <a:endParaRPr lang="en-US" altLang="ja-JP" sz="140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>
                <a:solidFill>
                  <a:srgbClr val="FF0000"/>
                </a:solidFill>
              </a:rPr>
              <a:t>入口</a:t>
            </a:r>
            <a:r>
              <a:rPr lang="en-US" altLang="ja-JP" sz="1400">
                <a:solidFill>
                  <a:srgbClr val="FF0000"/>
                </a:solidFill>
              </a:rPr>
              <a:t>1</a:t>
            </a:r>
            <a:r>
              <a:rPr lang="ja-JP" altLang="en-US" sz="1400">
                <a:solidFill>
                  <a:srgbClr val="FF0000"/>
                </a:solidFill>
              </a:rPr>
              <a:t>個</a:t>
            </a:r>
            <a:endParaRPr lang="en-US" altLang="ja-JP" sz="140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>
                <a:solidFill>
                  <a:srgbClr val="FF0000"/>
                </a:solidFill>
              </a:rPr>
              <a:t>出口</a:t>
            </a:r>
            <a:r>
              <a:rPr lang="en-US" altLang="ja-JP" sz="1400">
                <a:solidFill>
                  <a:srgbClr val="FF0000"/>
                </a:solidFill>
              </a:rPr>
              <a:t>1</a:t>
            </a:r>
            <a:r>
              <a:rPr lang="ja-JP" altLang="en-US" sz="1400">
                <a:solidFill>
                  <a:srgbClr val="FF0000"/>
                </a:solidFill>
              </a:rPr>
              <a:t>個</a:t>
            </a:r>
          </a:p>
        </p:txBody>
      </p:sp>
      <p:sp>
        <p:nvSpPr>
          <p:cNvPr id="2065" name="テキスト ボックス 21"/>
          <p:cNvSpPr txBox="1">
            <a:spLocks noChangeArrowheads="1"/>
          </p:cNvSpPr>
          <p:nvPr/>
        </p:nvSpPr>
        <p:spPr bwMode="auto">
          <a:xfrm>
            <a:off x="3422650" y="2009775"/>
            <a:ext cx="1436688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400">
                <a:solidFill>
                  <a:srgbClr val="FF0000"/>
                </a:solidFill>
              </a:rPr>
              <a:t>直線で描く。</a:t>
            </a:r>
            <a:endParaRPr lang="en-US" altLang="ja-JP" sz="140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>
                <a:solidFill>
                  <a:srgbClr val="FF0000"/>
                </a:solidFill>
              </a:rPr>
              <a:t>縦線と水平線。</a:t>
            </a:r>
            <a:endParaRPr lang="en-US" altLang="ja-JP" sz="140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>
                <a:solidFill>
                  <a:srgbClr val="FF0000"/>
                </a:solidFill>
              </a:rPr>
              <a:t>流れの線の角は直角。</a:t>
            </a:r>
            <a:endParaRPr lang="en-US" altLang="ja-JP" sz="1400">
              <a:solidFill>
                <a:srgbClr val="FF0000"/>
              </a:solidFill>
            </a:endParaRPr>
          </a:p>
        </p:txBody>
      </p:sp>
      <p:sp>
        <p:nvSpPr>
          <p:cNvPr id="2066" name="テキスト ボックス 21"/>
          <p:cNvSpPr txBox="1">
            <a:spLocks noChangeArrowheads="1"/>
          </p:cNvSpPr>
          <p:nvPr/>
        </p:nvSpPr>
        <p:spPr bwMode="auto">
          <a:xfrm>
            <a:off x="1576388" y="4356100"/>
            <a:ext cx="1849437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100">
                <a:solidFill>
                  <a:srgbClr val="FF0000"/>
                </a:solidFill>
              </a:rPr>
              <a:t>合流は</a:t>
            </a:r>
            <a:r>
              <a:rPr lang="en-US" altLang="ja-JP" sz="1100">
                <a:solidFill>
                  <a:srgbClr val="FF0000"/>
                </a:solidFill>
              </a:rPr>
              <a:t>T</a:t>
            </a:r>
            <a:r>
              <a:rPr lang="ja-JP" altLang="en-US" sz="1100">
                <a:solidFill>
                  <a:srgbClr val="FF0000"/>
                </a:solidFill>
              </a:rPr>
              <a:t>字路：ぶつける</a:t>
            </a:r>
            <a:endParaRPr lang="en-US" altLang="ja-JP" sz="1100">
              <a:solidFill>
                <a:srgbClr val="FF0000"/>
              </a:solidFill>
            </a:endParaRPr>
          </a:p>
        </p:txBody>
      </p:sp>
      <p:sp>
        <p:nvSpPr>
          <p:cNvPr id="2067" name="テキスト ボックス 21"/>
          <p:cNvSpPr txBox="1">
            <a:spLocks noChangeArrowheads="1"/>
          </p:cNvSpPr>
          <p:nvPr/>
        </p:nvSpPr>
        <p:spPr bwMode="auto">
          <a:xfrm>
            <a:off x="330200" y="4627563"/>
            <a:ext cx="1849438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100">
                <a:solidFill>
                  <a:srgbClr val="FF0000"/>
                </a:solidFill>
              </a:rPr>
              <a:t>逆流は必ず矢印をつける</a:t>
            </a:r>
            <a:endParaRPr lang="en-US" altLang="ja-JP" sz="1100">
              <a:solidFill>
                <a:srgbClr val="FF0000"/>
              </a:solidFill>
            </a:endParaRPr>
          </a:p>
        </p:txBody>
      </p:sp>
      <p:sp>
        <p:nvSpPr>
          <p:cNvPr id="2068" name="テキスト ボックス 21"/>
          <p:cNvSpPr txBox="1">
            <a:spLocks noChangeArrowheads="1"/>
          </p:cNvSpPr>
          <p:nvPr/>
        </p:nvSpPr>
        <p:spPr bwMode="auto">
          <a:xfrm>
            <a:off x="1541463" y="3000375"/>
            <a:ext cx="115252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100">
                <a:solidFill>
                  <a:srgbClr val="FF0000"/>
                </a:solidFill>
              </a:rPr>
              <a:t>真ん中上から</a:t>
            </a:r>
            <a:endParaRPr lang="en-US" altLang="ja-JP" sz="1100">
              <a:solidFill>
                <a:srgbClr val="FF0000"/>
              </a:solidFill>
            </a:endParaRPr>
          </a:p>
        </p:txBody>
      </p:sp>
      <p:sp>
        <p:nvSpPr>
          <p:cNvPr id="2069" name="テキスト ボックス 21"/>
          <p:cNvSpPr txBox="1">
            <a:spLocks noChangeArrowheads="1"/>
          </p:cNvSpPr>
          <p:nvPr/>
        </p:nvSpPr>
        <p:spPr bwMode="auto">
          <a:xfrm>
            <a:off x="1566863" y="3840163"/>
            <a:ext cx="115252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100">
                <a:solidFill>
                  <a:srgbClr val="FF0000"/>
                </a:solidFill>
              </a:rPr>
              <a:t>真ん中下へ</a:t>
            </a:r>
            <a:endParaRPr lang="en-US" altLang="ja-JP" sz="1100">
              <a:solidFill>
                <a:srgbClr val="FF0000"/>
              </a:solidFill>
            </a:endParaRPr>
          </a:p>
        </p:txBody>
      </p:sp>
      <p:sp>
        <p:nvSpPr>
          <p:cNvPr id="2070" name="テキスト ボックス 21"/>
          <p:cNvSpPr txBox="1">
            <a:spLocks noChangeArrowheads="1"/>
          </p:cNvSpPr>
          <p:nvPr/>
        </p:nvSpPr>
        <p:spPr bwMode="auto">
          <a:xfrm>
            <a:off x="174625" y="1125538"/>
            <a:ext cx="1081088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100">
                <a:solidFill>
                  <a:srgbClr val="FF0000"/>
                </a:solidFill>
              </a:rPr>
              <a:t>合流に矢印をつけると読みやすい</a:t>
            </a:r>
            <a:endParaRPr lang="en-US" altLang="ja-JP" sz="1100">
              <a:solidFill>
                <a:srgbClr val="FF0000"/>
              </a:solidFill>
            </a:endParaRPr>
          </a:p>
        </p:txBody>
      </p:sp>
      <p:sp>
        <p:nvSpPr>
          <p:cNvPr id="2071" name="テキスト ボックス 21"/>
          <p:cNvSpPr txBox="1">
            <a:spLocks noChangeArrowheads="1"/>
          </p:cNvSpPr>
          <p:nvPr/>
        </p:nvSpPr>
        <p:spPr bwMode="auto">
          <a:xfrm>
            <a:off x="3257550" y="3119438"/>
            <a:ext cx="115252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100">
                <a:solidFill>
                  <a:srgbClr val="FF0000"/>
                </a:solidFill>
              </a:rPr>
              <a:t>入口</a:t>
            </a:r>
            <a:r>
              <a:rPr lang="en-US" altLang="ja-JP" sz="1100">
                <a:solidFill>
                  <a:srgbClr val="FF0000"/>
                </a:solidFill>
              </a:rPr>
              <a:t>1</a:t>
            </a:r>
            <a:r>
              <a:rPr lang="ja-JP" altLang="en-US" sz="1100">
                <a:solidFill>
                  <a:srgbClr val="FF0000"/>
                </a:solidFill>
              </a:rPr>
              <a:t>個</a:t>
            </a:r>
            <a:endParaRPr lang="en-US" altLang="ja-JP" sz="1100">
              <a:solidFill>
                <a:srgbClr val="FF0000"/>
              </a:solidFill>
            </a:endParaRPr>
          </a:p>
        </p:txBody>
      </p:sp>
      <p:sp>
        <p:nvSpPr>
          <p:cNvPr id="2072" name="テキスト ボックス 21"/>
          <p:cNvSpPr txBox="1">
            <a:spLocks noChangeArrowheads="1"/>
          </p:cNvSpPr>
          <p:nvPr/>
        </p:nvSpPr>
        <p:spPr bwMode="auto">
          <a:xfrm>
            <a:off x="3257550" y="3708400"/>
            <a:ext cx="115252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100">
                <a:solidFill>
                  <a:srgbClr val="FF0000"/>
                </a:solidFill>
              </a:rPr>
              <a:t>出口</a:t>
            </a:r>
            <a:r>
              <a:rPr lang="en-US" altLang="ja-JP" sz="1100">
                <a:solidFill>
                  <a:srgbClr val="FF0000"/>
                </a:solidFill>
              </a:rPr>
              <a:t>1</a:t>
            </a:r>
            <a:r>
              <a:rPr lang="ja-JP" altLang="en-US" sz="1100">
                <a:solidFill>
                  <a:srgbClr val="FF0000"/>
                </a:solidFill>
              </a:rPr>
              <a:t>個</a:t>
            </a:r>
            <a:endParaRPr lang="en-US" altLang="ja-JP" sz="1100">
              <a:solidFill>
                <a:srgbClr val="FF0000"/>
              </a:solidFill>
            </a:endParaRPr>
          </a:p>
        </p:txBody>
      </p:sp>
      <p:sp>
        <p:nvSpPr>
          <p:cNvPr id="2073" name="テキスト ボックス 21"/>
          <p:cNvSpPr txBox="1">
            <a:spLocks noChangeArrowheads="1"/>
          </p:cNvSpPr>
          <p:nvPr/>
        </p:nvSpPr>
        <p:spPr bwMode="auto">
          <a:xfrm>
            <a:off x="1914525" y="1566863"/>
            <a:ext cx="10160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100">
                <a:solidFill>
                  <a:srgbClr val="FF0000"/>
                </a:solidFill>
              </a:rPr>
              <a:t>判断：分岐</a:t>
            </a:r>
            <a:endParaRPr lang="en-US" altLang="ja-JP" sz="110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100">
                <a:solidFill>
                  <a:srgbClr val="FF0000"/>
                </a:solidFill>
              </a:rPr>
              <a:t>のみ出口が複数ある。</a:t>
            </a:r>
            <a:endParaRPr lang="en-US" altLang="ja-JP" sz="1100">
              <a:solidFill>
                <a:srgbClr val="FF0000"/>
              </a:solidFill>
            </a:endParaRPr>
          </a:p>
        </p:txBody>
      </p:sp>
      <p:sp>
        <p:nvSpPr>
          <p:cNvPr id="3" name="片側の 2 つの角を切り取った四角形 2"/>
          <p:cNvSpPr/>
          <p:nvPr/>
        </p:nvSpPr>
        <p:spPr>
          <a:xfrm>
            <a:off x="5472113" y="1843088"/>
            <a:ext cx="1657350" cy="400050"/>
          </a:xfrm>
          <a:prstGeom prst="snip2SameRect">
            <a:avLst>
              <a:gd name="adj1" fmla="val 50000"/>
              <a:gd name="adj2" fmla="val 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100" dirty="0"/>
              <a:t>ここから</a:t>
            </a:r>
            <a:r>
              <a:rPr lang="en-US" altLang="ja-JP" sz="1100" dirty="0"/>
              <a:t>3</a:t>
            </a:r>
            <a:r>
              <a:rPr lang="ja-JP" altLang="en-US" sz="1100" dirty="0"/>
              <a:t>回</a:t>
            </a:r>
          </a:p>
        </p:txBody>
      </p:sp>
      <p:sp>
        <p:nvSpPr>
          <p:cNvPr id="39" name="片側の 2 つの角を切り取った四角形 38"/>
          <p:cNvSpPr/>
          <p:nvPr/>
        </p:nvSpPr>
        <p:spPr>
          <a:xfrm>
            <a:off x="5472113" y="2490788"/>
            <a:ext cx="1657350" cy="365125"/>
          </a:xfrm>
          <a:prstGeom prst="snip2SameRect">
            <a:avLst>
              <a:gd name="adj1" fmla="val 0"/>
              <a:gd name="adj2" fmla="val 3630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100" dirty="0"/>
              <a:t>ここまで</a:t>
            </a:r>
          </a:p>
        </p:txBody>
      </p:sp>
      <p:sp>
        <p:nvSpPr>
          <p:cNvPr id="2076" name="テキスト ボックス 21"/>
          <p:cNvSpPr txBox="1">
            <a:spLocks noChangeArrowheads="1"/>
          </p:cNvSpPr>
          <p:nvPr/>
        </p:nvSpPr>
        <p:spPr bwMode="auto">
          <a:xfrm>
            <a:off x="5341938" y="1498600"/>
            <a:ext cx="12239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200"/>
              <a:t>繰り返しの記号</a:t>
            </a:r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ADBB03-31C7-4F52-87BD-3760B4C93F86}" type="datetime1">
              <a:rPr lang="ja-JP" altLang="en-US" smtClean="0"/>
              <a:t>2020/2/7</a:t>
            </a:fld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98C7D6-30E7-43A3-95AB-06F47219CD9F}" type="slidenum">
              <a:rPr lang="ja-JP" altLang="en-US" smtClean="0"/>
              <a:pPr>
                <a:defRPr/>
              </a:pPr>
              <a:t>4</a:t>
            </a:fld>
            <a:endParaRPr lang="ja-JP" altLang="en-US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2</a:t>
            </a:r>
            <a:r>
              <a:rPr lang="zh-TW" altLang="en-US" smtClean="0"/>
              <a:t>年</a:t>
            </a:r>
            <a:r>
              <a:rPr lang="en-US" altLang="zh-TW" smtClean="0"/>
              <a:t>9</a:t>
            </a:r>
            <a:r>
              <a:rPr lang="zh-TW" altLang="en-US" smtClean="0"/>
              <a:t>組</a:t>
            </a:r>
            <a:r>
              <a:rPr lang="en-US" altLang="zh-TW" smtClean="0"/>
              <a:t>52</a:t>
            </a:r>
            <a:r>
              <a:rPr lang="zh-TW" altLang="en-US" smtClean="0"/>
              <a:t>番　川中島華子</a:t>
            </a:r>
            <a:endParaRPr lang="ja-JP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476250"/>
            <a:ext cx="2657475" cy="591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3141663"/>
            <a:ext cx="3609975" cy="300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角丸四角形吹き出し 3"/>
          <p:cNvSpPr/>
          <p:nvPr/>
        </p:nvSpPr>
        <p:spPr>
          <a:xfrm>
            <a:off x="3867150" y="2133600"/>
            <a:ext cx="2520950" cy="574675"/>
          </a:xfrm>
          <a:prstGeom prst="wedgeRoundRectCallout">
            <a:avLst>
              <a:gd name="adj1" fmla="val -144418"/>
              <a:gd name="adj2" fmla="val -110223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/>
              <a:t>②角の切れている記号を選ぶ</a:t>
            </a:r>
          </a:p>
        </p:txBody>
      </p:sp>
      <p:sp>
        <p:nvSpPr>
          <p:cNvPr id="3077" name="テキスト ボックス 4"/>
          <p:cNvSpPr txBox="1">
            <a:spLocks noChangeArrowheads="1"/>
          </p:cNvSpPr>
          <p:nvPr/>
        </p:nvSpPr>
        <p:spPr bwMode="auto">
          <a:xfrm>
            <a:off x="3779838" y="549275"/>
            <a:ext cx="34559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800"/>
              <a:t>繰り返し　ループの記号の作り方</a:t>
            </a:r>
          </a:p>
        </p:txBody>
      </p:sp>
      <p:sp>
        <p:nvSpPr>
          <p:cNvPr id="8" name="角丸四角形吹き出し 7"/>
          <p:cNvSpPr/>
          <p:nvPr/>
        </p:nvSpPr>
        <p:spPr>
          <a:xfrm>
            <a:off x="3867150" y="2852738"/>
            <a:ext cx="2520950" cy="576262"/>
          </a:xfrm>
          <a:prstGeom prst="wedgeRoundRectCallout">
            <a:avLst>
              <a:gd name="adj1" fmla="val 73650"/>
              <a:gd name="adj2" fmla="val 86539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/>
              <a:t>③記号をクリックして黄色いコンテナを出し、ドラッグする。</a:t>
            </a:r>
          </a:p>
        </p:txBody>
      </p:sp>
      <p:sp>
        <p:nvSpPr>
          <p:cNvPr id="9" name="角丸四角形吹き出し 8"/>
          <p:cNvSpPr/>
          <p:nvPr/>
        </p:nvSpPr>
        <p:spPr>
          <a:xfrm>
            <a:off x="3867150" y="1484313"/>
            <a:ext cx="2520950" cy="576262"/>
          </a:xfrm>
          <a:prstGeom prst="wedgeRoundRectCallout">
            <a:avLst>
              <a:gd name="adj1" fmla="val -41998"/>
              <a:gd name="adj2" fmla="val -90381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/>
              <a:t>①挿入＞図形　をクリック</a:t>
            </a:r>
          </a:p>
        </p:txBody>
      </p:sp>
      <p:sp>
        <p:nvSpPr>
          <p:cNvPr id="6" name="片側の 2 つの角を切り取った四角形 5"/>
          <p:cNvSpPr/>
          <p:nvPr/>
        </p:nvSpPr>
        <p:spPr>
          <a:xfrm>
            <a:off x="6804025" y="1773238"/>
            <a:ext cx="1296988" cy="935037"/>
          </a:xfrm>
          <a:prstGeom prst="snip2SameRect">
            <a:avLst>
              <a:gd name="adj1" fmla="val 36772"/>
              <a:gd name="adj2" fmla="val 1729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/>
              <a:t>これで練習</a:t>
            </a:r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0B3A94-7458-4881-8B0C-8552AD9CB589}" type="datetime1">
              <a:rPr lang="ja-JP" altLang="en-US" smtClean="0"/>
              <a:t>2020/2/7</a:t>
            </a:fld>
            <a:endParaRPr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25FFED-E61C-41CC-9208-5EC675627F2D}" type="slidenum">
              <a:rPr lang="ja-JP" altLang="en-US" smtClean="0"/>
              <a:pPr>
                <a:defRPr/>
              </a:pPr>
              <a:t>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2</a:t>
            </a:r>
            <a:r>
              <a:rPr lang="zh-TW" altLang="en-US" smtClean="0"/>
              <a:t>年</a:t>
            </a:r>
            <a:r>
              <a:rPr lang="en-US" altLang="zh-TW" smtClean="0"/>
              <a:t>9</a:t>
            </a:r>
            <a:r>
              <a:rPr lang="zh-TW" altLang="en-US" smtClean="0"/>
              <a:t>組</a:t>
            </a:r>
            <a:r>
              <a:rPr lang="en-US" altLang="zh-TW" smtClean="0"/>
              <a:t>52</a:t>
            </a:r>
            <a:r>
              <a:rPr lang="zh-TW" altLang="en-US" smtClean="0"/>
              <a:t>番　川中島華子</a:t>
            </a:r>
            <a:endParaRPr lang="ja-JP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/>
          <p:cNvCxnSpPr/>
          <p:nvPr/>
        </p:nvCxnSpPr>
        <p:spPr>
          <a:xfrm>
            <a:off x="3489325" y="1719263"/>
            <a:ext cx="6350" cy="23780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直線コネクタ 4"/>
          <p:cNvCxnSpPr/>
          <p:nvPr/>
        </p:nvCxnSpPr>
        <p:spPr>
          <a:xfrm flipH="1">
            <a:off x="1458913" y="833438"/>
            <a:ext cx="4762" cy="396398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フローチャート : 端子 5"/>
          <p:cNvSpPr/>
          <p:nvPr/>
        </p:nvSpPr>
        <p:spPr>
          <a:xfrm>
            <a:off x="1131888" y="725488"/>
            <a:ext cx="665162" cy="215900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 dirty="0"/>
              <a:t>はじめ</a:t>
            </a:r>
          </a:p>
        </p:txBody>
      </p:sp>
      <p:sp>
        <p:nvSpPr>
          <p:cNvPr id="7" name="フローチャート : 判断 6"/>
          <p:cNvSpPr/>
          <p:nvPr/>
        </p:nvSpPr>
        <p:spPr>
          <a:xfrm>
            <a:off x="608013" y="1268413"/>
            <a:ext cx="1703387" cy="885825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 dirty="0"/>
              <a:t>か？</a:t>
            </a:r>
          </a:p>
        </p:txBody>
      </p:sp>
      <p:cxnSp>
        <p:nvCxnSpPr>
          <p:cNvPr id="8" name="直線コネクタ 7"/>
          <p:cNvCxnSpPr/>
          <p:nvPr/>
        </p:nvCxnSpPr>
        <p:spPr>
          <a:xfrm flipV="1">
            <a:off x="2244725" y="1711325"/>
            <a:ext cx="1244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直線矢印コネクタ 8"/>
          <p:cNvCxnSpPr/>
          <p:nvPr/>
        </p:nvCxnSpPr>
        <p:spPr>
          <a:xfrm flipH="1" flipV="1">
            <a:off x="1423988" y="4076700"/>
            <a:ext cx="2065337" cy="158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2220913" y="1457325"/>
            <a:ext cx="1090612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50" dirty="0">
                <a:latin typeface="+mn-lt"/>
                <a:ea typeface="+mn-ea"/>
              </a:rPr>
              <a:t>No</a:t>
            </a:r>
            <a:r>
              <a:rPr lang="ja-JP" altLang="en-US" sz="1050" dirty="0" err="1">
                <a:latin typeface="+mn-lt"/>
                <a:ea typeface="+mn-ea"/>
              </a:rPr>
              <a:t>、</a:t>
            </a:r>
            <a:r>
              <a:rPr lang="ja-JP" altLang="en-US" sz="1050" dirty="0">
                <a:latin typeface="+mn-lt"/>
                <a:ea typeface="+mn-ea"/>
              </a:rPr>
              <a:t>黒の上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33413" y="2174875"/>
            <a:ext cx="912812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50" dirty="0">
                <a:latin typeface="+mn-lt"/>
                <a:ea typeface="+mn-ea"/>
              </a:rPr>
              <a:t>Yes</a:t>
            </a:r>
            <a:r>
              <a:rPr lang="ja-JP" altLang="en-US" sz="1050" dirty="0" err="1">
                <a:latin typeface="+mn-lt"/>
                <a:ea typeface="+mn-ea"/>
              </a:rPr>
              <a:t>、</a:t>
            </a:r>
            <a:r>
              <a:rPr lang="ja-JP" altLang="en-US" sz="1050" dirty="0">
                <a:latin typeface="+mn-lt"/>
                <a:ea typeface="+mn-ea"/>
              </a:rPr>
              <a:t>白の上</a:t>
            </a:r>
          </a:p>
        </p:txBody>
      </p:sp>
      <p:sp>
        <p:nvSpPr>
          <p:cNvPr id="12" name="フローチャート : 定義済み処理 1"/>
          <p:cNvSpPr/>
          <p:nvPr/>
        </p:nvSpPr>
        <p:spPr>
          <a:xfrm>
            <a:off x="627063" y="6238875"/>
            <a:ext cx="1946275" cy="358775"/>
          </a:xfrm>
          <a:prstGeom prst="flowChartPredefined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100" dirty="0"/>
              <a:t>処理２</a:t>
            </a:r>
            <a:endParaRPr lang="en-US" altLang="ja-JP" sz="1100" dirty="0"/>
          </a:p>
        </p:txBody>
      </p:sp>
      <p:cxnSp>
        <p:nvCxnSpPr>
          <p:cNvPr id="14" name="直線矢印コネクタ 13"/>
          <p:cNvCxnSpPr/>
          <p:nvPr/>
        </p:nvCxnSpPr>
        <p:spPr>
          <a:xfrm>
            <a:off x="360363" y="1125538"/>
            <a:ext cx="110331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 flipH="1" flipV="1">
            <a:off x="357188" y="1125538"/>
            <a:ext cx="3175" cy="367188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フローチャート: 処理 16"/>
          <p:cNvSpPr/>
          <p:nvPr/>
        </p:nvSpPr>
        <p:spPr bwMode="auto">
          <a:xfrm>
            <a:off x="633413" y="5591175"/>
            <a:ext cx="1946275" cy="466725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100" dirty="0"/>
              <a:t>処理１</a:t>
            </a:r>
          </a:p>
        </p:txBody>
      </p:sp>
      <p:cxnSp>
        <p:nvCxnSpPr>
          <p:cNvPr id="18" name="直線コネクタ 17"/>
          <p:cNvCxnSpPr/>
          <p:nvPr/>
        </p:nvCxnSpPr>
        <p:spPr>
          <a:xfrm>
            <a:off x="7645400" y="1244600"/>
            <a:ext cx="0" cy="5857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5927725" y="952500"/>
            <a:ext cx="0" cy="468471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フローチャート : 端子 19"/>
          <p:cNvSpPr/>
          <p:nvPr/>
        </p:nvSpPr>
        <p:spPr>
          <a:xfrm>
            <a:off x="5588000" y="736600"/>
            <a:ext cx="665163" cy="215900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 dirty="0"/>
              <a:t>はじめ</a:t>
            </a:r>
          </a:p>
        </p:txBody>
      </p:sp>
      <p:sp>
        <p:nvSpPr>
          <p:cNvPr id="21" name="フローチャート : 判断 20"/>
          <p:cNvSpPr/>
          <p:nvPr/>
        </p:nvSpPr>
        <p:spPr>
          <a:xfrm>
            <a:off x="5148263" y="1387475"/>
            <a:ext cx="1544637" cy="885825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50" dirty="0"/>
              <a:t>A2</a:t>
            </a:r>
            <a:r>
              <a:rPr lang="ja-JP" altLang="en-US" sz="1050" dirty="0"/>
              <a:t>赤外か？</a:t>
            </a:r>
          </a:p>
        </p:txBody>
      </p:sp>
      <p:cxnSp>
        <p:nvCxnSpPr>
          <p:cNvPr id="22" name="直線コネクタ 21"/>
          <p:cNvCxnSpPr/>
          <p:nvPr/>
        </p:nvCxnSpPr>
        <p:spPr>
          <a:xfrm>
            <a:off x="6708775" y="1830388"/>
            <a:ext cx="93662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 flipH="1">
            <a:off x="5926138" y="1265238"/>
            <a:ext cx="172402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6540500" y="1595438"/>
            <a:ext cx="4953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50" dirty="0">
                <a:latin typeface="+mn-lt"/>
                <a:ea typeface="+mn-ea"/>
              </a:rPr>
              <a:t>No</a:t>
            </a:r>
            <a:endParaRPr lang="ja-JP" altLang="en-US" sz="1050" dirty="0">
              <a:latin typeface="+mn-lt"/>
              <a:ea typeface="+mn-ea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594350" y="2187575"/>
            <a:ext cx="496888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50" dirty="0">
                <a:latin typeface="+mn-lt"/>
                <a:ea typeface="+mn-ea"/>
              </a:rPr>
              <a:t>Yes</a:t>
            </a:r>
            <a:endParaRPr lang="ja-JP" altLang="en-US" sz="1050" dirty="0">
              <a:latin typeface="+mn-lt"/>
              <a:ea typeface="+mn-ea"/>
            </a:endParaRPr>
          </a:p>
        </p:txBody>
      </p:sp>
      <p:cxnSp>
        <p:nvCxnSpPr>
          <p:cNvPr id="28" name="直線矢印コネクタ 27"/>
          <p:cNvCxnSpPr/>
          <p:nvPr/>
        </p:nvCxnSpPr>
        <p:spPr>
          <a:xfrm>
            <a:off x="4824413" y="1100138"/>
            <a:ext cx="110331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" name="片側の 2 つの角を切り取った四角形 32"/>
          <p:cNvSpPr/>
          <p:nvPr/>
        </p:nvSpPr>
        <p:spPr>
          <a:xfrm>
            <a:off x="3059113" y="5591175"/>
            <a:ext cx="1657350" cy="400050"/>
          </a:xfrm>
          <a:prstGeom prst="snip2SameRect">
            <a:avLst>
              <a:gd name="adj1" fmla="val 50000"/>
              <a:gd name="adj2" fmla="val 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100" dirty="0"/>
              <a:t>ここから</a:t>
            </a:r>
            <a:r>
              <a:rPr lang="en-US" altLang="ja-JP" sz="1100" dirty="0"/>
              <a:t>3</a:t>
            </a:r>
            <a:r>
              <a:rPr lang="ja-JP" altLang="en-US" sz="1100" dirty="0"/>
              <a:t>回</a:t>
            </a:r>
          </a:p>
        </p:txBody>
      </p:sp>
      <p:sp>
        <p:nvSpPr>
          <p:cNvPr id="34" name="片側の 2 つの角を切り取った四角形 33"/>
          <p:cNvSpPr/>
          <p:nvPr/>
        </p:nvSpPr>
        <p:spPr>
          <a:xfrm>
            <a:off x="3059113" y="6238875"/>
            <a:ext cx="1657350" cy="365125"/>
          </a:xfrm>
          <a:prstGeom prst="snip2SameRect">
            <a:avLst>
              <a:gd name="adj1" fmla="val 0"/>
              <a:gd name="adj2" fmla="val 3630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100" dirty="0"/>
              <a:t>ここまで</a:t>
            </a:r>
          </a:p>
        </p:txBody>
      </p:sp>
      <p:sp>
        <p:nvSpPr>
          <p:cNvPr id="10265" name="テキスト ボックス 21"/>
          <p:cNvSpPr txBox="1">
            <a:spLocks noChangeArrowheads="1"/>
          </p:cNvSpPr>
          <p:nvPr/>
        </p:nvSpPr>
        <p:spPr bwMode="auto">
          <a:xfrm>
            <a:off x="2928938" y="5246688"/>
            <a:ext cx="12239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200"/>
              <a:t>繰り返しの記号</a:t>
            </a:r>
          </a:p>
        </p:txBody>
      </p:sp>
      <p:sp>
        <p:nvSpPr>
          <p:cNvPr id="10266" name="テキスト ボックス 21"/>
          <p:cNvSpPr txBox="1">
            <a:spLocks noChangeArrowheads="1"/>
          </p:cNvSpPr>
          <p:nvPr/>
        </p:nvSpPr>
        <p:spPr bwMode="auto">
          <a:xfrm>
            <a:off x="166688" y="115888"/>
            <a:ext cx="24066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200"/>
              <a:t>フローチャートを書いてみよう。</a:t>
            </a:r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7020E4-2865-4F56-87EC-5A4C0EAAA7A1}" type="datetime1">
              <a:rPr lang="ja-JP" altLang="en-US" smtClean="0"/>
              <a:t>2020/2/7</a:t>
            </a:fld>
            <a:endParaRPr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25FFED-E61C-41CC-9208-5EC675627F2D}" type="slidenum">
              <a:rPr lang="ja-JP" altLang="en-US" smtClean="0"/>
              <a:pPr>
                <a:defRPr/>
              </a:pPr>
              <a:t>6</a:t>
            </a:fld>
            <a:endParaRPr lang="ja-JP" altLang="en-US"/>
          </a:p>
        </p:txBody>
      </p:sp>
      <p:sp>
        <p:nvSpPr>
          <p:cNvPr id="13" name="フッター プレースホルダー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2</a:t>
            </a:r>
            <a:r>
              <a:rPr lang="zh-TW" altLang="en-US" smtClean="0"/>
              <a:t>年</a:t>
            </a:r>
            <a:r>
              <a:rPr lang="en-US" altLang="zh-TW" smtClean="0"/>
              <a:t>9</a:t>
            </a:r>
            <a:r>
              <a:rPr lang="zh-TW" altLang="en-US" smtClean="0"/>
              <a:t>組</a:t>
            </a:r>
            <a:r>
              <a:rPr lang="en-US" altLang="zh-TW" smtClean="0"/>
              <a:t>52</a:t>
            </a:r>
            <a:r>
              <a:rPr lang="zh-TW" altLang="en-US" smtClean="0"/>
              <a:t>番　川中島華子</a:t>
            </a:r>
            <a:endParaRPr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1776</TotalTime>
  <Words>296</Words>
  <Application>Microsoft Office PowerPoint</Application>
  <PresentationFormat>画面に合わせる (4:3)</PresentationFormat>
  <Paragraphs>107</Paragraphs>
  <Slides>6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4" baseType="lpstr">
      <vt:lpstr>ＭＳ Ｐゴシック</vt:lpstr>
      <vt:lpstr>ＭＳ 明朝</vt:lpstr>
      <vt:lpstr>新細明體</vt:lpstr>
      <vt:lpstr>游ゴシック</vt:lpstr>
      <vt:lpstr>Arial</vt:lpstr>
      <vt:lpstr>Calibri</vt:lpstr>
      <vt:lpstr>Times New Roman</vt:lpstr>
      <vt:lpstr>Office ​​テーマ</vt:lpstr>
      <vt:lpstr>何々ロボット　なになに型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teacher</dc:creator>
  <cp:lastModifiedBy>ota kouichi</cp:lastModifiedBy>
  <cp:revision>96</cp:revision>
  <dcterms:created xsi:type="dcterms:W3CDTF">2017-12-11T07:28:21Z</dcterms:created>
  <dcterms:modified xsi:type="dcterms:W3CDTF">2020-02-07T10:31:50Z</dcterms:modified>
</cp:coreProperties>
</file>