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3" r:id="rId2"/>
    <p:sldId id="285" r:id="rId3"/>
    <p:sldId id="278" r:id="rId4"/>
    <p:sldId id="272" r:id="rId5"/>
    <p:sldId id="274" r:id="rId6"/>
    <p:sldId id="284" r:id="rId7"/>
    <p:sldId id="275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60"/>
  </p:normalViewPr>
  <p:slideViewPr>
    <p:cSldViewPr>
      <p:cViewPr varScale="1">
        <p:scale>
          <a:sx n="70" d="100"/>
          <a:sy n="70" d="100"/>
        </p:scale>
        <p:origin x="163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F8806-BAB6-41C1-A560-4F89F7053111}" type="datetime1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zh-TW" smtClean="0"/>
              <a:t>2</a:t>
            </a:r>
            <a:r>
              <a:rPr kumimoji="1" lang="zh-TW" altLang="en-US" smtClean="0"/>
              <a:t>年</a:t>
            </a:r>
            <a:r>
              <a:rPr kumimoji="1" lang="en-US" altLang="zh-TW" smtClean="0"/>
              <a:t>9</a:t>
            </a:r>
            <a:r>
              <a:rPr kumimoji="1" lang="zh-TW" altLang="en-US" smtClean="0"/>
              <a:t>組</a:t>
            </a:r>
            <a:r>
              <a:rPr kumimoji="1" lang="en-US" altLang="zh-TW" smtClean="0"/>
              <a:t>51</a:t>
            </a:r>
            <a:r>
              <a:rPr kumimoji="1" lang="zh-TW" altLang="en-US" smtClean="0"/>
              <a:t>番　川中島太郎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BDEF2-0278-4C4E-B340-58595EAA96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6602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9681B-4EC8-424A-B38A-BC1156EC2182}" type="datetime1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zh-TW" smtClean="0"/>
              <a:t>2</a:t>
            </a:r>
            <a:r>
              <a:rPr kumimoji="1" lang="zh-TW" altLang="en-US" smtClean="0"/>
              <a:t>年</a:t>
            </a:r>
            <a:r>
              <a:rPr kumimoji="1" lang="en-US" altLang="zh-TW" smtClean="0"/>
              <a:t>9</a:t>
            </a:r>
            <a:r>
              <a:rPr kumimoji="1" lang="zh-TW" altLang="en-US" smtClean="0"/>
              <a:t>組</a:t>
            </a:r>
            <a:r>
              <a:rPr kumimoji="1" lang="en-US" altLang="zh-TW" smtClean="0"/>
              <a:t>51</a:t>
            </a:r>
            <a:r>
              <a:rPr kumimoji="1" lang="zh-TW" altLang="en-US" smtClean="0"/>
              <a:t>番　川中島太郎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D53FF-CCFA-471C-A4FF-06DD8C55AF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71283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3937F97-32AE-4C19-A794-ED6CC08438D6}" type="datetime1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 smtClean="0"/>
              <a:t>2</a:t>
            </a:r>
            <a:r>
              <a:rPr kumimoji="1" lang="zh-TW" altLang="en-US" smtClean="0"/>
              <a:t>年</a:t>
            </a:r>
            <a:r>
              <a:rPr kumimoji="1" lang="en-US" altLang="zh-TW" smtClean="0"/>
              <a:t>9</a:t>
            </a:r>
            <a:r>
              <a:rPr kumimoji="1" lang="zh-TW" altLang="en-US" smtClean="0"/>
              <a:t>組</a:t>
            </a:r>
            <a:r>
              <a:rPr kumimoji="1" lang="en-US" altLang="zh-TW" smtClean="0"/>
              <a:t>51</a:t>
            </a:r>
            <a:r>
              <a:rPr kumimoji="1" lang="zh-TW" altLang="en-US" smtClean="0"/>
              <a:t>番　川中島太郎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53FF-CCFA-471C-A4FF-06DD8C55AF5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953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3937F97-32AE-4C19-A794-ED6CC08438D6}" type="datetime1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TW" smtClean="0"/>
              <a:t>2</a:t>
            </a:r>
            <a:r>
              <a:rPr kumimoji="1" lang="zh-TW" altLang="en-US" smtClean="0"/>
              <a:t>年</a:t>
            </a:r>
            <a:r>
              <a:rPr kumimoji="1" lang="en-US" altLang="zh-TW" smtClean="0"/>
              <a:t>9</a:t>
            </a:r>
            <a:r>
              <a:rPr kumimoji="1" lang="zh-TW" altLang="en-US" smtClean="0"/>
              <a:t>組</a:t>
            </a:r>
            <a:r>
              <a:rPr kumimoji="1" lang="en-US" altLang="zh-TW" smtClean="0"/>
              <a:t>51</a:t>
            </a:r>
            <a:r>
              <a:rPr kumimoji="1" lang="zh-TW" altLang="en-US" smtClean="0"/>
              <a:t>番　川中島太郎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D53FF-CCFA-471C-A4FF-06DD8C55AF5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277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ED4E1-C5B5-4719-A7CA-A9DCCCF0B0E0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8C7D6-30E7-43A3-95AB-06F47219CD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939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5E807-EA9F-4192-B0AE-C3D3EE29302C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7F919-A44B-43FC-8315-95A1C0E853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050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7A343-91A2-42C4-AA58-20B044598003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86906-5010-47A9-86AD-E6124D2AD2A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324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7A892-070A-4CFD-93E3-C9C21B937AA3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FFED-E61C-41CC-9208-5EC675627F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925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F3688-A82A-4A62-928D-FCC3ECA920DF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F2028-0BDC-45DC-8FF8-B6D3E57A1E9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7421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4F48-0EE2-4136-8AA8-6A97AC627123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99037-CC44-412B-B70A-29F25F4A11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345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08B66-33C4-4614-BAA9-F266CED8480F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A6CAD-5E03-468C-BCAF-185C2C62ED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874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04FD0-444D-4A73-AAE0-CEC4D4FFAC82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BCE8D-76EE-41CA-9579-8CCCDCDC63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829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F0158-2BAE-4C32-97D5-FC7CA3A0E2F8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BCBE0-9AE2-4BDC-B7A7-5568BDDE6C8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924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E77C4-467E-46CA-9083-7679CA7DA5E3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D627E-CAFB-46AD-A3E1-25403466A4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90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BC865-285D-489F-98D2-43D5F30FCD9F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CB227-DF4F-4A8A-9C0D-4FFB56C7AB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435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469F739-65A8-4EAD-9074-6E191367DCCF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A8C0E22-B68B-44E9-BDC8-4B85741D03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線コネクタ 12"/>
          <p:cNvCxnSpPr/>
          <p:nvPr/>
        </p:nvCxnSpPr>
        <p:spPr>
          <a:xfrm>
            <a:off x="3555434" y="1601263"/>
            <a:ext cx="0" cy="5857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837759" y="1309163"/>
            <a:ext cx="0" cy="46847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フローチャート : 端子 19"/>
          <p:cNvSpPr/>
          <p:nvPr/>
        </p:nvSpPr>
        <p:spPr>
          <a:xfrm>
            <a:off x="1498034" y="1093263"/>
            <a:ext cx="665163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17" name="フローチャート : 判断 20"/>
          <p:cNvSpPr/>
          <p:nvPr/>
        </p:nvSpPr>
        <p:spPr>
          <a:xfrm>
            <a:off x="1058297" y="1744138"/>
            <a:ext cx="1544637" cy="88582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/>
              <a:t>A2</a:t>
            </a:r>
            <a:r>
              <a:rPr lang="ja-JP" altLang="en-US" sz="1050" dirty="0"/>
              <a:t>赤外か？</a:t>
            </a:r>
          </a:p>
        </p:txBody>
      </p:sp>
      <p:cxnSp>
        <p:nvCxnSpPr>
          <p:cNvPr id="19" name="直線コネクタ 18"/>
          <p:cNvCxnSpPr/>
          <p:nvPr/>
        </p:nvCxnSpPr>
        <p:spPr>
          <a:xfrm>
            <a:off x="2618809" y="2187051"/>
            <a:ext cx="9366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H="1">
            <a:off x="1836172" y="1621901"/>
            <a:ext cx="17240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2450534" y="1952101"/>
            <a:ext cx="4953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endParaRPr lang="ja-JP" altLang="en-US" sz="1050" dirty="0">
              <a:latin typeface="+mn-lt"/>
              <a:ea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504384" y="2544238"/>
            <a:ext cx="496888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Yes</a:t>
            </a:r>
            <a:endParaRPr lang="ja-JP" altLang="en-US" sz="1050" dirty="0">
              <a:latin typeface="+mn-lt"/>
              <a:ea typeface="+mn-ea"/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734447" y="1456801"/>
            <a:ext cx="11033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91376"/>
            <a:ext cx="4114800" cy="426783"/>
          </a:xfrm>
        </p:spPr>
        <p:txBody>
          <a:bodyPr/>
          <a:lstStyle/>
          <a:p>
            <a:r>
              <a:rPr lang="ja-JP" altLang="en-US" sz="1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ロボティスト　赤外線（</a:t>
            </a:r>
            <a:r>
              <a:rPr lang="en-US" altLang="ja-JP" sz="1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IR</a:t>
            </a:r>
            <a:r>
              <a:rPr lang="ja-JP" altLang="en-US" sz="1800" dirty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）</a:t>
            </a:r>
            <a:r>
              <a:rPr lang="ja-JP" altLang="en-US" sz="1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式お掃除ロボット</a:t>
            </a:r>
            <a:endParaRPr kumimoji="1" lang="ja-JP" altLang="en-US" sz="1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7792FF-7716-4E90-AD1B-2D20EE2A8CEC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2</a:t>
            </a:r>
            <a:r>
              <a:rPr lang="zh-TW" altLang="en-US" dirty="0" smtClean="0"/>
              <a:t>年</a:t>
            </a:r>
            <a:r>
              <a:rPr lang="en-US" altLang="zh-TW" dirty="0" smtClean="0"/>
              <a:t>9</a:t>
            </a:r>
            <a:r>
              <a:rPr lang="zh-TW" altLang="en-US" dirty="0" smtClean="0"/>
              <a:t>組</a:t>
            </a:r>
            <a:r>
              <a:rPr lang="en-US" altLang="zh-TW" dirty="0" smtClean="0"/>
              <a:t>62</a:t>
            </a:r>
            <a:r>
              <a:rPr lang="zh-TW" altLang="en-US" dirty="0" smtClean="0"/>
              <a:t>番　真田華子</a:t>
            </a:r>
            <a:endParaRPr lang="en-US" altLang="ja-JP" dirty="0" smtClean="0"/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5606364" y="96688"/>
            <a:ext cx="3754760" cy="562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000" dirty="0" smtClean="0"/>
              <a:t>2</a:t>
            </a:r>
            <a:r>
              <a:rPr lang="ja-JP" altLang="en-US" sz="2000" dirty="0" smtClean="0"/>
              <a:t>年</a:t>
            </a:r>
            <a:r>
              <a:rPr lang="en-US" altLang="ja-JP" sz="2000" dirty="0" smtClean="0"/>
              <a:t>9</a:t>
            </a:r>
            <a:r>
              <a:rPr lang="ja-JP" altLang="en-US" sz="2000" dirty="0" smtClean="0"/>
              <a:t>組</a:t>
            </a:r>
            <a:r>
              <a:rPr lang="en-US" altLang="ja-JP" sz="2000" dirty="0"/>
              <a:t>6</a:t>
            </a:r>
            <a:r>
              <a:rPr lang="en-US" altLang="ja-JP" sz="2000" dirty="0" smtClean="0"/>
              <a:t>2</a:t>
            </a:r>
            <a:r>
              <a:rPr lang="ja-JP" altLang="en-US" sz="2000" dirty="0" smtClean="0"/>
              <a:t>番　</a:t>
            </a:r>
            <a:r>
              <a:rPr lang="ja-JP" altLang="en-US" sz="2000" dirty="0"/>
              <a:t>真田</a:t>
            </a:r>
            <a:r>
              <a:rPr lang="ja-JP" altLang="en-US" sz="2000" dirty="0" smtClean="0"/>
              <a:t>華子</a:t>
            </a:r>
            <a:endParaRPr lang="ja-JP" altLang="en-US" sz="2000" dirty="0"/>
          </a:p>
        </p:txBody>
      </p:sp>
      <p:sp>
        <p:nvSpPr>
          <p:cNvPr id="16" name="タイトル 1"/>
          <p:cNvSpPr txBox="1">
            <a:spLocks/>
          </p:cNvSpPr>
          <p:nvPr/>
        </p:nvSpPr>
        <p:spPr bwMode="auto">
          <a:xfrm>
            <a:off x="4303772" y="582929"/>
            <a:ext cx="1343535" cy="350916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 smtClean="0"/>
              <a:t>２　スクリプト</a:t>
            </a:r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18" name="タイトル 1"/>
          <p:cNvSpPr txBox="1">
            <a:spLocks/>
          </p:cNvSpPr>
          <p:nvPr/>
        </p:nvSpPr>
        <p:spPr bwMode="auto">
          <a:xfrm>
            <a:off x="457200" y="582929"/>
            <a:ext cx="1603680" cy="350916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/>
              <a:t>１</a:t>
            </a:r>
            <a:r>
              <a:rPr lang="ja-JP" altLang="en-US" sz="1200" dirty="0" smtClean="0"/>
              <a:t>　フローチャート</a:t>
            </a:r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37" name="角丸四角形吹き出し 36"/>
          <p:cNvSpPr/>
          <p:nvPr/>
        </p:nvSpPr>
        <p:spPr>
          <a:xfrm>
            <a:off x="3604878" y="1408235"/>
            <a:ext cx="2423765" cy="4806649"/>
          </a:xfrm>
          <a:prstGeom prst="wedgeRoundRectCallout">
            <a:avLst>
              <a:gd name="adj1" fmla="val -89804"/>
              <a:gd name="adj2" fmla="val -571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/>
              <a:t>ここにフローチャートを書こう。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形式は</a:t>
            </a:r>
            <a:endParaRPr kumimoji="1" lang="en-US" altLang="ja-JP" dirty="0" smtClean="0"/>
          </a:p>
          <a:p>
            <a:r>
              <a:rPr kumimoji="1" lang="en-US" altLang="ja-JP" dirty="0" smtClean="0"/>
              <a:t>A</a:t>
            </a:r>
            <a:r>
              <a:rPr kumimoji="1" lang="ja-JP" altLang="en-US" dirty="0" smtClean="0"/>
              <a:t>：「四角」</a:t>
            </a:r>
            <a:r>
              <a:rPr lang="ja-JP" altLang="en-US" dirty="0" smtClean="0"/>
              <a:t>を使ったくわしい方法、</a:t>
            </a:r>
            <a:endParaRPr lang="en-US" altLang="ja-JP" dirty="0" smtClean="0"/>
          </a:p>
          <a:p>
            <a:r>
              <a:rPr lang="en-US" altLang="ja-JP" dirty="0" smtClean="0"/>
              <a:t>B</a:t>
            </a:r>
            <a:r>
              <a:rPr lang="ja-JP" altLang="en-US" dirty="0" smtClean="0"/>
              <a:t>：</a:t>
            </a:r>
            <a:r>
              <a:rPr lang="en-US" altLang="ja-JP" dirty="0" smtClean="0"/>
              <a:t>『</a:t>
            </a:r>
            <a:r>
              <a:rPr lang="ja-JP" altLang="en-US" dirty="0" smtClean="0"/>
              <a:t>二重四角</a:t>
            </a:r>
            <a:r>
              <a:rPr lang="en-US" altLang="ja-JP" dirty="0" smtClean="0"/>
              <a:t>』</a:t>
            </a:r>
            <a:r>
              <a:rPr lang="ja-JP" altLang="en-US" dirty="0" smtClean="0"/>
              <a:t>を使ったサブルーチンの方法、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A,B</a:t>
            </a:r>
            <a:r>
              <a:rPr lang="ja-JP" altLang="en-US" dirty="0" smtClean="0"/>
              <a:t>一方を選びましょう。</a:t>
            </a:r>
            <a:endParaRPr kumimoji="1" lang="ja-JP" altLang="en-US" dirty="0"/>
          </a:p>
        </p:txBody>
      </p:sp>
      <p:sp>
        <p:nvSpPr>
          <p:cNvPr id="38" name="角丸四角形吹き出し 37"/>
          <p:cNvSpPr/>
          <p:nvPr/>
        </p:nvSpPr>
        <p:spPr>
          <a:xfrm>
            <a:off x="5387032" y="1955050"/>
            <a:ext cx="1750996" cy="2482209"/>
          </a:xfrm>
          <a:prstGeom prst="wedgeRoundRectCallout">
            <a:avLst>
              <a:gd name="adj1" fmla="val -57394"/>
              <a:gd name="adj2" fmla="val -831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ここにスクリプトを貼ろう。</a:t>
            </a:r>
            <a:endParaRPr kumimoji="1" lang="ja-JP" altLang="en-US" dirty="0"/>
          </a:p>
        </p:txBody>
      </p:sp>
      <p:sp>
        <p:nvSpPr>
          <p:cNvPr id="40" name="角丸四角形吹き出し 39"/>
          <p:cNvSpPr/>
          <p:nvPr/>
        </p:nvSpPr>
        <p:spPr>
          <a:xfrm>
            <a:off x="6744502" y="2852936"/>
            <a:ext cx="2170782" cy="3513788"/>
          </a:xfrm>
          <a:prstGeom prst="wedgeRoundRectCallout">
            <a:avLst>
              <a:gd name="adj1" fmla="val -134257"/>
              <a:gd name="adj2" fmla="val 528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フッター</a:t>
            </a:r>
            <a:r>
              <a:rPr lang="ja-JP" altLang="en-US" dirty="0"/>
              <a:t>を</a:t>
            </a:r>
            <a:r>
              <a:rPr kumimoji="1" lang="ja-JP" altLang="en-US" dirty="0" smtClean="0"/>
              <a:t>書きかえよう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挿入＞ヘッダーとフッター</a:t>
            </a:r>
            <a:endParaRPr lang="en-US" altLang="ja-JP" dirty="0" smtClean="0"/>
          </a:p>
          <a:p>
            <a:pPr algn="ctr"/>
            <a:endParaRPr kumimoji="1" lang="en-US" altLang="ja-JP" dirty="0"/>
          </a:p>
          <a:p>
            <a:pPr algn="ctr"/>
            <a:r>
              <a:rPr lang="ja-JP" altLang="en-US" dirty="0" smtClean="0"/>
              <a:t>自分の名前を書いてから</a:t>
            </a:r>
            <a:r>
              <a:rPr lang="en-US" altLang="ja-JP" dirty="0" smtClean="0"/>
              <a:t>…</a:t>
            </a:r>
          </a:p>
          <a:p>
            <a:pPr algn="ctr"/>
            <a:endParaRPr kumimoji="1" lang="en-US" altLang="ja-JP" dirty="0"/>
          </a:p>
          <a:p>
            <a:pPr algn="ctr"/>
            <a:r>
              <a:rPr lang="ja-JP" altLang="en-US" dirty="0" smtClean="0"/>
              <a:t>す</a:t>
            </a:r>
            <a:r>
              <a:rPr lang="ja-JP" altLang="en-US" dirty="0"/>
              <a:t>べ</a:t>
            </a:r>
            <a:r>
              <a:rPr lang="ja-JP" altLang="en-US" dirty="0" smtClean="0"/>
              <a:t>てに適用</a:t>
            </a:r>
            <a:endParaRPr kumimoji="1" lang="ja-JP" altLang="en-US" dirty="0"/>
          </a:p>
        </p:txBody>
      </p:sp>
      <p:sp>
        <p:nvSpPr>
          <p:cNvPr id="41" name="角丸四角形吹き出し 40"/>
          <p:cNvSpPr/>
          <p:nvPr/>
        </p:nvSpPr>
        <p:spPr>
          <a:xfrm>
            <a:off x="7164288" y="880664"/>
            <a:ext cx="1750996" cy="1055142"/>
          </a:xfrm>
          <a:prstGeom prst="wedgeRoundRectCallout">
            <a:avLst>
              <a:gd name="adj1" fmla="val -52893"/>
              <a:gd name="adj2" fmla="val -664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氏名</a:t>
            </a:r>
            <a:r>
              <a:rPr lang="ja-JP" altLang="en-US" dirty="0" smtClean="0"/>
              <a:t>を書き</a:t>
            </a:r>
            <a:r>
              <a:rPr lang="ja-JP" altLang="en-US" dirty="0"/>
              <a:t>かえよう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968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kaze.tubakurame.com/scr/img2/c00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686362" y="3573999"/>
            <a:ext cx="2201387" cy="1651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2109"/>
            <a:ext cx="4474840" cy="346050"/>
          </a:xfrm>
        </p:spPr>
        <p:txBody>
          <a:bodyPr/>
          <a:lstStyle/>
          <a:p>
            <a:r>
              <a:rPr lang="ja-JP" altLang="en-US" sz="1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ロボティスト　赤外線（</a:t>
            </a:r>
            <a:r>
              <a:rPr lang="en-US" altLang="ja-JP" sz="1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IR</a:t>
            </a:r>
            <a:r>
              <a:rPr lang="ja-JP" altLang="en-US" sz="1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）式お掃除ロボット</a:t>
            </a:r>
            <a:endParaRPr kumimoji="1" lang="ja-JP" altLang="en-US" sz="1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7792FF-7716-4E90-AD1B-2D20EE2A8CEC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2</a:t>
            </a:r>
            <a:r>
              <a:rPr lang="zh-TW" altLang="en-US" dirty="0" smtClean="0"/>
              <a:t>年</a:t>
            </a:r>
            <a:r>
              <a:rPr lang="en-US" altLang="zh-TW" dirty="0" smtClean="0"/>
              <a:t>9</a:t>
            </a:r>
            <a:r>
              <a:rPr lang="zh-TW" altLang="en-US" dirty="0" smtClean="0"/>
              <a:t>組</a:t>
            </a:r>
            <a:r>
              <a:rPr lang="en-US" altLang="zh-TW" dirty="0" smtClean="0"/>
              <a:t>62</a:t>
            </a:r>
            <a:r>
              <a:rPr lang="zh-TW" altLang="en-US" dirty="0" smtClean="0"/>
              <a:t>番　真田華子</a:t>
            </a:r>
            <a:endParaRPr lang="en-US" altLang="ja-JP" dirty="0" smtClean="0"/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4605136" y="100102"/>
            <a:ext cx="3754760" cy="562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000" dirty="0" smtClean="0"/>
              <a:t>2</a:t>
            </a:r>
            <a:r>
              <a:rPr lang="ja-JP" altLang="en-US" sz="2000" dirty="0" smtClean="0"/>
              <a:t>年</a:t>
            </a:r>
            <a:r>
              <a:rPr lang="en-US" altLang="ja-JP" sz="2000" dirty="0" smtClean="0"/>
              <a:t>9</a:t>
            </a:r>
            <a:r>
              <a:rPr lang="ja-JP" altLang="en-US" sz="2000" dirty="0" smtClean="0"/>
              <a:t>組</a:t>
            </a:r>
            <a:r>
              <a:rPr lang="en-US" altLang="ja-JP" sz="2000" dirty="0"/>
              <a:t>6</a:t>
            </a:r>
            <a:r>
              <a:rPr lang="en-US" altLang="ja-JP" sz="2000" dirty="0" smtClean="0"/>
              <a:t>2</a:t>
            </a:r>
            <a:r>
              <a:rPr lang="ja-JP" altLang="en-US" sz="2000" dirty="0" smtClean="0"/>
              <a:t>番　</a:t>
            </a:r>
            <a:r>
              <a:rPr lang="ja-JP" altLang="en-US" sz="2000" dirty="0"/>
              <a:t>真田</a:t>
            </a:r>
            <a:r>
              <a:rPr lang="ja-JP" altLang="en-US" sz="2000" dirty="0" smtClean="0"/>
              <a:t>華子</a:t>
            </a:r>
            <a:endParaRPr lang="ja-JP" altLang="en-US" sz="20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 bwMode="auto">
          <a:xfrm>
            <a:off x="723568" y="686877"/>
            <a:ext cx="2162230" cy="5500754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/>
              <a:t>３</a:t>
            </a:r>
            <a:r>
              <a:rPr lang="ja-JP" altLang="en-US" sz="1200" dirty="0" smtClean="0"/>
              <a:t>　</a:t>
            </a:r>
            <a:r>
              <a:rPr lang="ja-JP" altLang="en-US" sz="1200" dirty="0"/>
              <a:t>文章</a:t>
            </a:r>
            <a:r>
              <a:rPr lang="ja-JP" altLang="en-US" sz="1200" dirty="0" smtClean="0"/>
              <a:t>で説明</a:t>
            </a:r>
            <a:endParaRPr lang="en-US" altLang="ja-JP" sz="1200" dirty="0" smtClean="0"/>
          </a:p>
          <a:p>
            <a:pPr algn="l"/>
            <a:r>
              <a:rPr lang="ja-JP" altLang="en-US" sz="1200" dirty="0" smtClean="0"/>
              <a:t>大まか</a:t>
            </a:r>
            <a:r>
              <a:rPr lang="ja-JP" altLang="en-US" sz="1200" dirty="0"/>
              <a:t>な説明</a:t>
            </a:r>
          </a:p>
          <a:p>
            <a:pPr algn="l"/>
            <a:r>
              <a:rPr lang="ja-JP" altLang="en-US" sz="1200" dirty="0" smtClean="0"/>
              <a:t>部屋</a:t>
            </a:r>
            <a:r>
              <a:rPr lang="ja-JP" altLang="en-US" sz="1200" dirty="0"/>
              <a:t>を移動するロボットです。接触しないで壁を感知できます</a:t>
            </a:r>
            <a:r>
              <a:rPr lang="ja-JP" altLang="en-US" sz="1200" dirty="0" smtClean="0"/>
              <a:t>。</a:t>
            </a:r>
            <a:endParaRPr lang="en-US" altLang="ja-JP" sz="1200" dirty="0" smtClean="0"/>
          </a:p>
          <a:p>
            <a:pPr algn="l"/>
            <a:endParaRPr lang="ja-JP" altLang="en-US" sz="1200" dirty="0"/>
          </a:p>
          <a:p>
            <a:pPr algn="l"/>
            <a:r>
              <a:rPr lang="ja-JP" altLang="en-US" sz="1200" dirty="0"/>
              <a:t>スクリプトの説明</a:t>
            </a:r>
          </a:p>
          <a:p>
            <a:pPr algn="l"/>
            <a:r>
              <a:rPr lang="ja-JP" altLang="en-US" sz="1200" dirty="0"/>
              <a:t>「赤外線フォトリフレクタ </a:t>
            </a:r>
            <a:r>
              <a:rPr lang="en-US" altLang="ja-JP" sz="1200" dirty="0"/>
              <a:t>A2 </a:t>
            </a:r>
            <a:r>
              <a:rPr lang="ja-JP" altLang="en-US" sz="1200" dirty="0"/>
              <a:t>が壁に近づいたら、左右のモーターの速さを </a:t>
            </a:r>
            <a:r>
              <a:rPr lang="en-US" altLang="ja-JP" sz="1200" dirty="0"/>
              <a:t>100</a:t>
            </a:r>
            <a:r>
              <a:rPr lang="ja-JP" altLang="en-US" sz="1200" dirty="0"/>
              <a:t>％に</a:t>
            </a:r>
          </a:p>
          <a:p>
            <a:pPr algn="l"/>
            <a:r>
              <a:rPr lang="ja-JP" altLang="en-US" sz="1200" dirty="0"/>
              <a:t>して、後進 </a:t>
            </a:r>
            <a:r>
              <a:rPr lang="en-US" altLang="ja-JP" sz="1200" dirty="0"/>
              <a:t>1 </a:t>
            </a:r>
            <a:r>
              <a:rPr lang="ja-JP" altLang="en-US" sz="1200" dirty="0"/>
              <a:t>秒して、左超旋回 </a:t>
            </a:r>
            <a:r>
              <a:rPr lang="en-US" altLang="ja-JP" sz="1200" dirty="0"/>
              <a:t>1 </a:t>
            </a:r>
            <a:r>
              <a:rPr lang="ja-JP" altLang="en-US" sz="1200" dirty="0"/>
              <a:t>秒して、前進する。」をずっと</a:t>
            </a:r>
            <a:r>
              <a:rPr lang="ja-JP" altLang="en-US" sz="1200" dirty="0" smtClean="0"/>
              <a:t>繰り返す。</a:t>
            </a:r>
            <a:endParaRPr lang="ja-JP" altLang="en-US" sz="1200" dirty="0"/>
          </a:p>
          <a:p>
            <a:endParaRPr lang="ja-JP" altLang="en-US" sz="2000" dirty="0"/>
          </a:p>
        </p:txBody>
      </p:sp>
      <p:sp>
        <p:nvSpPr>
          <p:cNvPr id="40" name="角丸四角形吹き出し 39"/>
          <p:cNvSpPr/>
          <p:nvPr/>
        </p:nvSpPr>
        <p:spPr>
          <a:xfrm>
            <a:off x="6744502" y="5524371"/>
            <a:ext cx="1750996" cy="447163"/>
          </a:xfrm>
          <a:prstGeom prst="wedgeRoundRectCallout">
            <a:avLst>
              <a:gd name="adj1" fmla="val -135514"/>
              <a:gd name="adj2" fmla="val 1589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フッター</a:t>
            </a:r>
            <a:r>
              <a:rPr lang="ja-JP" altLang="en-US" sz="1200" dirty="0"/>
              <a:t>を</a:t>
            </a:r>
            <a:r>
              <a:rPr kumimoji="1" lang="ja-JP" altLang="en-US" sz="1200" dirty="0" smtClean="0"/>
              <a:t>書きかえよう</a:t>
            </a:r>
            <a:endParaRPr kumimoji="1" lang="ja-JP" altLang="en-US" sz="1200" dirty="0"/>
          </a:p>
        </p:txBody>
      </p:sp>
      <p:sp>
        <p:nvSpPr>
          <p:cNvPr id="17" name="タイトル 1"/>
          <p:cNvSpPr txBox="1">
            <a:spLocks/>
          </p:cNvSpPr>
          <p:nvPr/>
        </p:nvSpPr>
        <p:spPr bwMode="auto">
          <a:xfrm>
            <a:off x="5400548" y="658577"/>
            <a:ext cx="2115408" cy="1475364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 smtClean="0"/>
              <a:t>　入出力設定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M</a:t>
            </a:r>
            <a:r>
              <a:rPr lang="ja-JP" altLang="en-US" sz="1200" dirty="0" smtClean="0"/>
              <a:t>１：右モーター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M2</a:t>
            </a:r>
            <a:r>
              <a:rPr lang="ja-JP" altLang="en-US" sz="1200" dirty="0" smtClean="0"/>
              <a:t>：左モーター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A2</a:t>
            </a:r>
            <a:r>
              <a:rPr lang="ja-JP" altLang="en-US" sz="1200" dirty="0" smtClean="0"/>
              <a:t>：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A3</a:t>
            </a:r>
            <a:r>
              <a:rPr lang="ja-JP" altLang="en-US" sz="1200" dirty="0" smtClean="0"/>
              <a:t>：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A4</a:t>
            </a:r>
            <a:r>
              <a:rPr lang="ja-JP" altLang="en-US" sz="1200" dirty="0" smtClean="0"/>
              <a:t>：</a:t>
            </a:r>
            <a:endParaRPr lang="en-US" altLang="ja-JP" sz="1200" dirty="0" smtClean="0"/>
          </a:p>
          <a:p>
            <a:pPr algn="l"/>
            <a:r>
              <a:rPr lang="en-US" altLang="ja-JP" sz="1200" dirty="0" smtClean="0"/>
              <a:t>A5</a:t>
            </a:r>
            <a:r>
              <a:rPr lang="ja-JP" altLang="en-US" sz="1200" dirty="0" smtClean="0"/>
              <a:t>：</a:t>
            </a:r>
            <a:endParaRPr lang="en-US" altLang="ja-JP" sz="1200" dirty="0" smtClean="0"/>
          </a:p>
          <a:p>
            <a:pPr algn="l"/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41" name="角丸四角形吹き出し 40"/>
          <p:cNvSpPr/>
          <p:nvPr/>
        </p:nvSpPr>
        <p:spPr>
          <a:xfrm>
            <a:off x="6997861" y="2453105"/>
            <a:ext cx="1750996" cy="533774"/>
          </a:xfrm>
          <a:prstGeom prst="wedgeRoundRectCallout">
            <a:avLst>
              <a:gd name="adj1" fmla="val -38086"/>
              <a:gd name="adj2" fmla="val -4038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氏名</a:t>
            </a:r>
            <a:r>
              <a:rPr lang="ja-JP" altLang="en-US" sz="1400" dirty="0" smtClean="0"/>
              <a:t>を書き</a:t>
            </a:r>
            <a:r>
              <a:rPr lang="ja-JP" altLang="en-US" sz="1400" dirty="0"/>
              <a:t>かえよう</a:t>
            </a:r>
            <a:endParaRPr kumimoji="1" lang="ja-JP" altLang="en-US" sz="1400" dirty="0"/>
          </a:p>
        </p:txBody>
      </p:sp>
      <p:sp>
        <p:nvSpPr>
          <p:cNvPr id="19" name="角丸四角形吹き出し 18"/>
          <p:cNvSpPr/>
          <p:nvPr/>
        </p:nvSpPr>
        <p:spPr>
          <a:xfrm>
            <a:off x="7017338" y="3152993"/>
            <a:ext cx="1905391" cy="2243583"/>
          </a:xfrm>
          <a:prstGeom prst="wedgeRoundRectCallout">
            <a:avLst>
              <a:gd name="adj1" fmla="val -74542"/>
              <a:gd name="adj2" fmla="val -61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もし</a:t>
            </a:r>
            <a:r>
              <a:rPr lang="ja-JP" altLang="en-US" sz="1400" dirty="0" smtClean="0"/>
              <a:t>部品を加えたなら、</a:t>
            </a:r>
            <a:endParaRPr lang="en-US" altLang="ja-JP" sz="1400" dirty="0" smtClean="0"/>
          </a:p>
          <a:p>
            <a:pPr algn="ctr"/>
            <a:r>
              <a:rPr kumimoji="1" lang="ja-JP" altLang="en-US" sz="1400" dirty="0" smtClean="0"/>
              <a:t>ロボットの写真の周辺に加えたアクチュエータやセンサの写真を貼ろう。</a:t>
            </a:r>
            <a:endParaRPr kumimoji="1" lang="ja-JP" altLang="en-US" sz="1400" dirty="0"/>
          </a:p>
        </p:txBody>
      </p:sp>
      <p:sp>
        <p:nvSpPr>
          <p:cNvPr id="20" name="角丸四角形吹き出し 19"/>
          <p:cNvSpPr/>
          <p:nvPr/>
        </p:nvSpPr>
        <p:spPr>
          <a:xfrm>
            <a:off x="4160097" y="2511146"/>
            <a:ext cx="1750996" cy="533774"/>
          </a:xfrm>
          <a:prstGeom prst="wedgeRoundRectCallout">
            <a:avLst>
              <a:gd name="adj1" fmla="val 44534"/>
              <a:gd name="adj2" fmla="val -2632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入出力</a:t>
            </a:r>
            <a:r>
              <a:rPr lang="ja-JP" altLang="en-US" sz="1400" dirty="0"/>
              <a:t>設定</a:t>
            </a:r>
            <a:r>
              <a:rPr lang="ja-JP" altLang="en-US" sz="1400" dirty="0" smtClean="0"/>
              <a:t>を</a:t>
            </a:r>
            <a:r>
              <a:rPr lang="ja-JP" altLang="en-US" sz="1400" dirty="0"/>
              <a:t>書</a:t>
            </a:r>
            <a:r>
              <a:rPr lang="ja-JP" altLang="en-US" sz="1400" dirty="0" smtClean="0"/>
              <a:t>こう</a:t>
            </a:r>
            <a:endParaRPr kumimoji="1" lang="ja-JP" altLang="en-US" sz="1400" dirty="0"/>
          </a:p>
        </p:txBody>
      </p:sp>
      <p:sp>
        <p:nvSpPr>
          <p:cNvPr id="21" name="角丸四角形吹き出し 20"/>
          <p:cNvSpPr/>
          <p:nvPr/>
        </p:nvSpPr>
        <p:spPr>
          <a:xfrm>
            <a:off x="1949120" y="3953343"/>
            <a:ext cx="1750996" cy="1432602"/>
          </a:xfrm>
          <a:prstGeom prst="wedgeRoundRectCallout">
            <a:avLst>
              <a:gd name="adj1" fmla="val -45703"/>
              <a:gd name="adj2" fmla="val -763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もし</a:t>
            </a:r>
            <a:r>
              <a:rPr lang="ja-JP" altLang="en-US" sz="1400" dirty="0"/>
              <a:t>工夫</a:t>
            </a:r>
            <a:r>
              <a:rPr lang="ja-JP" altLang="en-US" sz="1400" dirty="0" smtClean="0"/>
              <a:t>を加えたなら、</a:t>
            </a:r>
            <a:endParaRPr lang="en-US" altLang="ja-JP" sz="1400" dirty="0" smtClean="0"/>
          </a:p>
          <a:p>
            <a:pPr algn="ctr"/>
            <a:r>
              <a:rPr lang="ja-JP" altLang="en-US" sz="1400" dirty="0"/>
              <a:t>文章</a:t>
            </a:r>
            <a:r>
              <a:rPr lang="ja-JP" altLang="en-US" sz="1400" dirty="0" smtClean="0"/>
              <a:t>を</a:t>
            </a:r>
            <a:r>
              <a:rPr lang="ja-JP" altLang="en-US" sz="1400" dirty="0"/>
              <a:t>修正</a:t>
            </a:r>
            <a:r>
              <a:rPr lang="ja-JP" altLang="en-US" sz="1400" dirty="0" smtClean="0"/>
              <a:t>しよう。</a:t>
            </a:r>
            <a:endParaRPr kumimoji="1" lang="ja-JP" altLang="en-US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39480" y="6100760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（赤外線フォトリフレクタ：</a:t>
            </a:r>
            <a:r>
              <a:rPr lang="en-US" altLang="ja-JP" dirty="0"/>
              <a:t>infra-red rays photo reflector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pic>
        <p:nvPicPr>
          <p:cNvPr id="9" name="Picture 4" descr="https://kaze.tubakurame.com/scr/img2/c00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564" y="677997"/>
            <a:ext cx="2091478" cy="156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37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201728-CBC9-44CA-8570-48DF87C5F2CD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971600" y="1268760"/>
            <a:ext cx="3791807" cy="1053106"/>
          </a:xfrm>
          <a:prstGeom prst="rect">
            <a:avLst/>
          </a:prstGeom>
          <a:ln w="3175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r>
              <a:rPr lang="ja-JP" altLang="en-US" sz="1200" dirty="0"/>
              <a:t>４</a:t>
            </a:r>
            <a:r>
              <a:rPr lang="ja-JP" altLang="en-US" sz="1200" dirty="0" smtClean="0"/>
              <a:t>　まとめ・感想・これからの課題（未来に向けて）</a:t>
            </a:r>
            <a:endParaRPr lang="en-US" altLang="ja-JP" sz="1200" dirty="0" smtClean="0"/>
          </a:p>
          <a:p>
            <a:pPr algn="l"/>
            <a:r>
              <a:rPr lang="ja-JP" altLang="en-US" sz="1200" smtClean="0"/>
              <a:t>ああああ</a:t>
            </a:r>
            <a:r>
              <a:rPr lang="ja-JP" altLang="en-US" sz="1200"/>
              <a:t>あ</a:t>
            </a:r>
            <a:endParaRPr lang="en-US" altLang="ja-JP" sz="1200" dirty="0" smtClean="0"/>
          </a:p>
          <a:p>
            <a:pPr algn="l"/>
            <a:endParaRPr lang="en-US" altLang="ja-JP" sz="1200" dirty="0"/>
          </a:p>
          <a:p>
            <a:pPr algn="l"/>
            <a:endParaRPr lang="en-US" altLang="ja-JP" sz="1200" dirty="0" smtClean="0"/>
          </a:p>
          <a:p>
            <a:pPr algn="l"/>
            <a:endParaRPr lang="en-US" altLang="ja-JP" sz="1200" dirty="0"/>
          </a:p>
          <a:p>
            <a:pPr algn="l"/>
            <a:endParaRPr lang="en-US" altLang="ja-JP" sz="1200" dirty="0" smtClean="0"/>
          </a:p>
          <a:p>
            <a:endParaRPr lang="ja-JP" altLang="en-US" sz="2000" dirty="0"/>
          </a:p>
        </p:txBody>
      </p:sp>
      <p:sp>
        <p:nvSpPr>
          <p:cNvPr id="8" name="四角形吹き出し 7"/>
          <p:cNvSpPr/>
          <p:nvPr/>
        </p:nvSpPr>
        <p:spPr>
          <a:xfrm>
            <a:off x="3563888" y="2780928"/>
            <a:ext cx="3888432" cy="2286000"/>
          </a:xfrm>
          <a:prstGeom prst="wedgeRectCallout">
            <a:avLst>
              <a:gd name="adj1" fmla="val -57446"/>
              <a:gd name="adj2" fmla="val -78645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６　まとめ・感想・これからの課題</a:t>
            </a:r>
          </a:p>
          <a:p>
            <a:pPr indent="133350"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学び・伸びを自分の活動の姿から書こう</a:t>
            </a:r>
          </a:p>
          <a:p>
            <a:pPr marL="133350"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体験した、工夫した、分かった、できるようになった。</a:t>
            </a:r>
          </a:p>
          <a:p>
            <a:pPr indent="133350" algn="l">
              <a:spcAft>
                <a:spcPts val="0"/>
              </a:spcAft>
            </a:pPr>
            <a:r>
              <a:rPr lang="ja-JP" altLang="en-US" sz="1050" kern="100" dirty="0" smtClean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・できたこと、できなかったこと、これからの課題</a:t>
            </a:r>
            <a:endParaRPr lang="en-US" altLang="ja-JP" sz="1050" kern="100" dirty="0" smtClean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133350" algn="l">
              <a:spcAft>
                <a:spcPts val="0"/>
              </a:spcAft>
            </a:pPr>
            <a:r>
              <a:rPr lang="ja-JP" sz="1050" kern="100" dirty="0" smtClean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・</a:t>
            </a: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感想○○○○・・・・</a:t>
            </a:r>
          </a:p>
          <a:p>
            <a:pPr marL="266700" indent="-133350"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・私を助けてくれた人、手伝ってくれた人（感謝をもって）</a:t>
            </a:r>
          </a:p>
          <a:p>
            <a:pPr indent="133350" algn="l">
              <a:spcAft>
                <a:spcPts val="0"/>
              </a:spcAft>
            </a:pPr>
            <a:r>
              <a:rPr lang="ja-JP" sz="1050" kern="1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・私が手伝うことができた人（誇りをもって）</a:t>
            </a:r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457200" y="172109"/>
            <a:ext cx="4474840" cy="346050"/>
          </a:xfrm>
        </p:spPr>
        <p:txBody>
          <a:bodyPr/>
          <a:lstStyle/>
          <a:p>
            <a:r>
              <a:rPr lang="ja-JP" altLang="en-US" sz="1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ロボティスト　赤外線（</a:t>
            </a:r>
            <a:r>
              <a:rPr lang="en-US" altLang="ja-JP" sz="1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IR)</a:t>
            </a:r>
            <a:r>
              <a:rPr lang="ja-JP" altLang="en-US" sz="1800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式お掃除ロボット</a:t>
            </a:r>
            <a:endParaRPr kumimoji="1" lang="ja-JP" altLang="en-US" sz="1800" dirty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4605136" y="100102"/>
            <a:ext cx="3754760" cy="562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sz="2000" dirty="0" smtClean="0"/>
              <a:t>2</a:t>
            </a:r>
            <a:r>
              <a:rPr lang="ja-JP" altLang="en-US" sz="2000" dirty="0" smtClean="0"/>
              <a:t>年</a:t>
            </a:r>
            <a:r>
              <a:rPr lang="en-US" altLang="ja-JP" sz="2000" dirty="0" smtClean="0"/>
              <a:t>9</a:t>
            </a:r>
            <a:r>
              <a:rPr lang="ja-JP" altLang="en-US" sz="2000" dirty="0" smtClean="0"/>
              <a:t>組</a:t>
            </a:r>
            <a:r>
              <a:rPr lang="en-US" altLang="ja-JP" sz="2000" dirty="0"/>
              <a:t>6</a:t>
            </a:r>
            <a:r>
              <a:rPr lang="en-US" altLang="ja-JP" sz="2000" dirty="0" smtClean="0"/>
              <a:t>2</a:t>
            </a:r>
            <a:r>
              <a:rPr lang="ja-JP" altLang="en-US" sz="2000" dirty="0" smtClean="0"/>
              <a:t>番　</a:t>
            </a:r>
            <a:r>
              <a:rPr lang="ja-JP" altLang="en-US" sz="2000" dirty="0"/>
              <a:t>真田</a:t>
            </a:r>
            <a:r>
              <a:rPr lang="ja-JP" altLang="en-US" sz="2000" dirty="0" smtClean="0"/>
              <a:t>華子</a:t>
            </a:r>
            <a:endParaRPr lang="ja-JP" altLang="en-US" sz="2000" dirty="0"/>
          </a:p>
        </p:txBody>
      </p:sp>
      <p:sp>
        <p:nvSpPr>
          <p:cNvPr id="11" name="角丸四角形吹き出し 10"/>
          <p:cNvSpPr/>
          <p:nvPr/>
        </p:nvSpPr>
        <p:spPr>
          <a:xfrm>
            <a:off x="6935804" y="2321866"/>
            <a:ext cx="1750996" cy="533774"/>
          </a:xfrm>
          <a:prstGeom prst="wedgeRoundRectCallout">
            <a:avLst>
              <a:gd name="adj1" fmla="val -38086"/>
              <a:gd name="adj2" fmla="val -4038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氏名</a:t>
            </a:r>
            <a:r>
              <a:rPr lang="ja-JP" altLang="en-US" sz="1400" dirty="0" smtClean="0"/>
              <a:t>を書き</a:t>
            </a:r>
            <a:r>
              <a:rPr lang="ja-JP" altLang="en-US" sz="1400" dirty="0"/>
              <a:t>かえよう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0988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線コネクタ 12"/>
          <p:cNvCxnSpPr/>
          <p:nvPr/>
        </p:nvCxnSpPr>
        <p:spPr>
          <a:xfrm>
            <a:off x="3209925" y="2428875"/>
            <a:ext cx="0" cy="17700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1470025" y="1531938"/>
            <a:ext cx="0" cy="28829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フローチャート : 端子 4"/>
          <p:cNvSpPr/>
          <p:nvPr/>
        </p:nvSpPr>
        <p:spPr>
          <a:xfrm>
            <a:off x="1138238" y="1423988"/>
            <a:ext cx="665162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4" name="フローチャート : 判断 3"/>
          <p:cNvSpPr/>
          <p:nvPr/>
        </p:nvSpPr>
        <p:spPr>
          <a:xfrm>
            <a:off x="690563" y="1966913"/>
            <a:ext cx="1544637" cy="88582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判断</a:t>
            </a:r>
          </a:p>
        </p:txBody>
      </p:sp>
      <p:cxnSp>
        <p:nvCxnSpPr>
          <p:cNvPr id="10" name="直線コネクタ 9"/>
          <p:cNvCxnSpPr/>
          <p:nvPr/>
        </p:nvCxnSpPr>
        <p:spPr>
          <a:xfrm>
            <a:off x="2251075" y="2409825"/>
            <a:ext cx="9366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>
            <a:off x="1468438" y="4213225"/>
            <a:ext cx="17240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082800" y="2174875"/>
            <a:ext cx="4953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Yes</a:t>
            </a:r>
            <a:endParaRPr lang="ja-JP" altLang="en-US" sz="1050" dirty="0">
              <a:latin typeface="+mn-lt"/>
              <a:ea typeface="+mn-ea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136650" y="2767013"/>
            <a:ext cx="496888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endParaRPr lang="ja-JP" altLang="en-US" sz="1050" dirty="0">
              <a:latin typeface="+mn-lt"/>
              <a:ea typeface="+mn-ea"/>
            </a:endParaRPr>
          </a:p>
        </p:txBody>
      </p:sp>
      <p:sp>
        <p:nvSpPr>
          <p:cNvPr id="64" name="フローチャート : 定義済み処理 1"/>
          <p:cNvSpPr/>
          <p:nvPr/>
        </p:nvSpPr>
        <p:spPr>
          <a:xfrm>
            <a:off x="838200" y="3325813"/>
            <a:ext cx="1279525" cy="422275"/>
          </a:xfrm>
          <a:prstGeom prst="flowChartPredefined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処理１</a:t>
            </a:r>
          </a:p>
        </p:txBody>
      </p:sp>
      <p:cxnSp>
        <p:nvCxnSpPr>
          <p:cNvPr id="20" name="直線矢印コネクタ 19"/>
          <p:cNvCxnSpPr/>
          <p:nvPr/>
        </p:nvCxnSpPr>
        <p:spPr>
          <a:xfrm flipH="1">
            <a:off x="330200" y="4414838"/>
            <a:ext cx="113188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366713" y="1824038"/>
            <a:ext cx="11033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 flipV="1">
            <a:off x="363538" y="1824038"/>
            <a:ext cx="0" cy="25908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62" name="テキスト ボックス 21"/>
          <p:cNvSpPr txBox="1">
            <a:spLocks noChangeArrowheads="1"/>
          </p:cNvSpPr>
          <p:nvPr/>
        </p:nvSpPr>
        <p:spPr bwMode="auto">
          <a:xfrm>
            <a:off x="306388" y="404813"/>
            <a:ext cx="3167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/>
              <a:t>フローチャートの書き方基本</a:t>
            </a:r>
          </a:p>
        </p:txBody>
      </p:sp>
      <p:sp>
        <p:nvSpPr>
          <p:cNvPr id="22" name="フローチャート: 処理 21"/>
          <p:cNvSpPr/>
          <p:nvPr/>
        </p:nvSpPr>
        <p:spPr>
          <a:xfrm>
            <a:off x="2578100" y="3416300"/>
            <a:ext cx="1358900" cy="252413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処理２</a:t>
            </a:r>
            <a:endParaRPr lang="en-US" altLang="ja-JP" sz="1100" dirty="0"/>
          </a:p>
        </p:txBody>
      </p:sp>
      <p:sp>
        <p:nvSpPr>
          <p:cNvPr id="2064" name="テキスト ボックス 21"/>
          <p:cNvSpPr txBox="1">
            <a:spLocks noChangeArrowheads="1"/>
          </p:cNvSpPr>
          <p:nvPr/>
        </p:nvSpPr>
        <p:spPr bwMode="auto">
          <a:xfrm>
            <a:off x="2962275" y="841375"/>
            <a:ext cx="1152525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基本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上から下へ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左から右へ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入口</a:t>
            </a:r>
            <a:r>
              <a:rPr lang="en-US" altLang="ja-JP" sz="1400">
                <a:solidFill>
                  <a:srgbClr val="FF0000"/>
                </a:solidFill>
              </a:rPr>
              <a:t>1</a:t>
            </a:r>
            <a:r>
              <a:rPr lang="ja-JP" altLang="en-US" sz="1400">
                <a:solidFill>
                  <a:srgbClr val="FF0000"/>
                </a:solidFill>
              </a:rPr>
              <a:t>個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出口</a:t>
            </a:r>
            <a:r>
              <a:rPr lang="en-US" altLang="ja-JP" sz="1400">
                <a:solidFill>
                  <a:srgbClr val="FF0000"/>
                </a:solidFill>
              </a:rPr>
              <a:t>1</a:t>
            </a:r>
            <a:r>
              <a:rPr lang="ja-JP" altLang="en-US" sz="1400">
                <a:solidFill>
                  <a:srgbClr val="FF0000"/>
                </a:solidFill>
              </a:rPr>
              <a:t>個</a:t>
            </a:r>
          </a:p>
        </p:txBody>
      </p:sp>
      <p:sp>
        <p:nvSpPr>
          <p:cNvPr id="2065" name="テキスト ボックス 21"/>
          <p:cNvSpPr txBox="1">
            <a:spLocks noChangeArrowheads="1"/>
          </p:cNvSpPr>
          <p:nvPr/>
        </p:nvSpPr>
        <p:spPr bwMode="auto">
          <a:xfrm>
            <a:off x="3422650" y="2009775"/>
            <a:ext cx="14366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直線で描く。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縦線と水平線。</a:t>
            </a:r>
            <a:endParaRPr lang="en-US" altLang="ja-JP" sz="140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>
                <a:solidFill>
                  <a:srgbClr val="FF0000"/>
                </a:solidFill>
              </a:rPr>
              <a:t>流れの線の角は直角。</a:t>
            </a:r>
            <a:endParaRPr lang="en-US" altLang="ja-JP" sz="1400">
              <a:solidFill>
                <a:srgbClr val="FF0000"/>
              </a:solidFill>
            </a:endParaRPr>
          </a:p>
        </p:txBody>
      </p:sp>
      <p:sp>
        <p:nvSpPr>
          <p:cNvPr id="2066" name="テキスト ボックス 21"/>
          <p:cNvSpPr txBox="1">
            <a:spLocks noChangeArrowheads="1"/>
          </p:cNvSpPr>
          <p:nvPr/>
        </p:nvSpPr>
        <p:spPr bwMode="auto">
          <a:xfrm>
            <a:off x="1576388" y="4356100"/>
            <a:ext cx="184943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合流は</a:t>
            </a:r>
            <a:r>
              <a:rPr lang="en-US" altLang="ja-JP" sz="1100">
                <a:solidFill>
                  <a:srgbClr val="FF0000"/>
                </a:solidFill>
              </a:rPr>
              <a:t>T</a:t>
            </a:r>
            <a:r>
              <a:rPr lang="ja-JP" altLang="en-US" sz="1100">
                <a:solidFill>
                  <a:srgbClr val="FF0000"/>
                </a:solidFill>
              </a:rPr>
              <a:t>字路：ぶつける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67" name="テキスト ボックス 21"/>
          <p:cNvSpPr txBox="1">
            <a:spLocks noChangeArrowheads="1"/>
          </p:cNvSpPr>
          <p:nvPr/>
        </p:nvSpPr>
        <p:spPr bwMode="auto">
          <a:xfrm>
            <a:off x="330200" y="4627563"/>
            <a:ext cx="1849438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逆流は必ず矢印をつける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68" name="テキスト ボックス 21"/>
          <p:cNvSpPr txBox="1">
            <a:spLocks noChangeArrowheads="1"/>
          </p:cNvSpPr>
          <p:nvPr/>
        </p:nvSpPr>
        <p:spPr bwMode="auto">
          <a:xfrm>
            <a:off x="1541463" y="3000375"/>
            <a:ext cx="11525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真ん中上から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69" name="テキスト ボックス 21"/>
          <p:cNvSpPr txBox="1">
            <a:spLocks noChangeArrowheads="1"/>
          </p:cNvSpPr>
          <p:nvPr/>
        </p:nvSpPr>
        <p:spPr bwMode="auto">
          <a:xfrm>
            <a:off x="1566863" y="3840163"/>
            <a:ext cx="1152525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真ん中下へ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70" name="テキスト ボックス 21"/>
          <p:cNvSpPr txBox="1">
            <a:spLocks noChangeArrowheads="1"/>
          </p:cNvSpPr>
          <p:nvPr/>
        </p:nvSpPr>
        <p:spPr bwMode="auto">
          <a:xfrm>
            <a:off x="174625" y="1125538"/>
            <a:ext cx="1081088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合流に矢印をつけると読みやすい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71" name="テキスト ボックス 21"/>
          <p:cNvSpPr txBox="1">
            <a:spLocks noChangeArrowheads="1"/>
          </p:cNvSpPr>
          <p:nvPr/>
        </p:nvSpPr>
        <p:spPr bwMode="auto">
          <a:xfrm>
            <a:off x="3257550" y="3119438"/>
            <a:ext cx="11525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入口</a:t>
            </a:r>
            <a:r>
              <a:rPr lang="en-US" altLang="ja-JP" sz="1100">
                <a:solidFill>
                  <a:srgbClr val="FF0000"/>
                </a:solidFill>
              </a:rPr>
              <a:t>1</a:t>
            </a:r>
            <a:r>
              <a:rPr lang="ja-JP" altLang="en-US" sz="1100">
                <a:solidFill>
                  <a:srgbClr val="FF0000"/>
                </a:solidFill>
              </a:rPr>
              <a:t>個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72" name="テキスト ボックス 21"/>
          <p:cNvSpPr txBox="1">
            <a:spLocks noChangeArrowheads="1"/>
          </p:cNvSpPr>
          <p:nvPr/>
        </p:nvSpPr>
        <p:spPr bwMode="auto">
          <a:xfrm>
            <a:off x="3257550" y="3708400"/>
            <a:ext cx="11525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rgbClr val="FF0000"/>
                </a:solidFill>
              </a:rPr>
              <a:t>出口</a:t>
            </a:r>
            <a:r>
              <a:rPr lang="en-US" altLang="ja-JP" sz="1100">
                <a:solidFill>
                  <a:srgbClr val="FF0000"/>
                </a:solidFill>
              </a:rPr>
              <a:t>1</a:t>
            </a:r>
            <a:r>
              <a:rPr lang="ja-JP" altLang="en-US" sz="1100">
                <a:solidFill>
                  <a:srgbClr val="FF0000"/>
                </a:solidFill>
              </a:rPr>
              <a:t>個</a:t>
            </a:r>
            <a:endParaRPr lang="en-US" altLang="ja-JP" sz="1100">
              <a:solidFill>
                <a:srgbClr val="FF0000"/>
              </a:solidFill>
            </a:endParaRPr>
          </a:p>
        </p:txBody>
      </p:sp>
      <p:sp>
        <p:nvSpPr>
          <p:cNvPr id="2073" name="テキスト ボックス 21"/>
          <p:cNvSpPr txBox="1">
            <a:spLocks noChangeArrowheads="1"/>
          </p:cNvSpPr>
          <p:nvPr/>
        </p:nvSpPr>
        <p:spPr bwMode="auto">
          <a:xfrm>
            <a:off x="1914525" y="1566863"/>
            <a:ext cx="1016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solidFill>
                  <a:srgbClr val="FF0000"/>
                </a:solidFill>
              </a:rPr>
              <a:t>判断：分岐</a:t>
            </a:r>
            <a:endParaRPr lang="en-US" altLang="ja-JP" sz="11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100" dirty="0">
                <a:solidFill>
                  <a:srgbClr val="FF0000"/>
                </a:solidFill>
              </a:rPr>
              <a:t>のみ出口が複数ある。</a:t>
            </a:r>
            <a:endParaRPr lang="en-US" altLang="ja-JP" sz="1100" dirty="0">
              <a:solidFill>
                <a:srgbClr val="FF0000"/>
              </a:solidFill>
            </a:endParaRPr>
          </a:p>
        </p:txBody>
      </p:sp>
      <p:sp>
        <p:nvSpPr>
          <p:cNvPr id="3" name="片側の 2 つの角を切り取った四角形 2"/>
          <p:cNvSpPr/>
          <p:nvPr/>
        </p:nvSpPr>
        <p:spPr>
          <a:xfrm>
            <a:off x="5472113" y="1843088"/>
            <a:ext cx="1657350" cy="400050"/>
          </a:xfrm>
          <a:prstGeom prst="snip2SameRect">
            <a:avLst>
              <a:gd name="adj1" fmla="val 50000"/>
              <a:gd name="adj2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ここから</a:t>
            </a:r>
            <a:r>
              <a:rPr lang="en-US" altLang="ja-JP" sz="1100" dirty="0"/>
              <a:t>3</a:t>
            </a:r>
            <a:r>
              <a:rPr lang="ja-JP" altLang="en-US" sz="1100" dirty="0"/>
              <a:t>回</a:t>
            </a:r>
          </a:p>
        </p:txBody>
      </p:sp>
      <p:sp>
        <p:nvSpPr>
          <p:cNvPr id="39" name="片側の 2 つの角を切り取った四角形 38"/>
          <p:cNvSpPr/>
          <p:nvPr/>
        </p:nvSpPr>
        <p:spPr>
          <a:xfrm>
            <a:off x="5472113" y="2490788"/>
            <a:ext cx="1657350" cy="365125"/>
          </a:xfrm>
          <a:prstGeom prst="snip2SameRect">
            <a:avLst>
              <a:gd name="adj1" fmla="val 0"/>
              <a:gd name="adj2" fmla="val 3630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ここまで</a:t>
            </a:r>
          </a:p>
        </p:txBody>
      </p:sp>
      <p:sp>
        <p:nvSpPr>
          <p:cNvPr id="2076" name="テキスト ボックス 21"/>
          <p:cNvSpPr txBox="1">
            <a:spLocks noChangeArrowheads="1"/>
          </p:cNvSpPr>
          <p:nvPr/>
        </p:nvSpPr>
        <p:spPr bwMode="auto">
          <a:xfrm>
            <a:off x="5341938" y="1498600"/>
            <a:ext cx="1223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繰り返しの記号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D190B3-6A9B-4ED6-9FB7-3277612DE528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8C7D6-30E7-43A3-95AB-06F47219CD9F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76250"/>
            <a:ext cx="2657475" cy="591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141663"/>
            <a:ext cx="3609975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角丸四角形吹き出し 3"/>
          <p:cNvSpPr/>
          <p:nvPr/>
        </p:nvSpPr>
        <p:spPr>
          <a:xfrm>
            <a:off x="3867150" y="2133600"/>
            <a:ext cx="2520950" cy="574675"/>
          </a:xfrm>
          <a:prstGeom prst="wedgeRoundRectCallout">
            <a:avLst>
              <a:gd name="adj1" fmla="val -144418"/>
              <a:gd name="adj2" fmla="val -110223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②角の切れている記号を選ぶ</a:t>
            </a:r>
          </a:p>
        </p:txBody>
      </p:sp>
      <p:sp>
        <p:nvSpPr>
          <p:cNvPr id="3077" name="テキスト ボックス 4"/>
          <p:cNvSpPr txBox="1">
            <a:spLocks noChangeArrowheads="1"/>
          </p:cNvSpPr>
          <p:nvPr/>
        </p:nvSpPr>
        <p:spPr bwMode="auto">
          <a:xfrm>
            <a:off x="3779838" y="549275"/>
            <a:ext cx="3455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/>
              <a:t>繰り返し　ループの記号の作り方</a:t>
            </a:r>
          </a:p>
        </p:txBody>
      </p:sp>
      <p:sp>
        <p:nvSpPr>
          <p:cNvPr id="8" name="角丸四角形吹き出し 7"/>
          <p:cNvSpPr/>
          <p:nvPr/>
        </p:nvSpPr>
        <p:spPr>
          <a:xfrm>
            <a:off x="3867150" y="2852738"/>
            <a:ext cx="2520950" cy="576262"/>
          </a:xfrm>
          <a:prstGeom prst="wedgeRoundRectCallout">
            <a:avLst>
              <a:gd name="adj1" fmla="val 73650"/>
              <a:gd name="adj2" fmla="val 86539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③記号をクリックして黄色いコンテナを出し、ドラッグする。</a:t>
            </a:r>
          </a:p>
        </p:txBody>
      </p:sp>
      <p:sp>
        <p:nvSpPr>
          <p:cNvPr id="9" name="角丸四角形吹き出し 8"/>
          <p:cNvSpPr/>
          <p:nvPr/>
        </p:nvSpPr>
        <p:spPr>
          <a:xfrm>
            <a:off x="3867150" y="1484313"/>
            <a:ext cx="2520950" cy="576262"/>
          </a:xfrm>
          <a:prstGeom prst="wedgeRoundRectCallout">
            <a:avLst>
              <a:gd name="adj1" fmla="val -41998"/>
              <a:gd name="adj2" fmla="val -90381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/>
              <a:t>①挿入＞図形　をクリック</a:t>
            </a:r>
          </a:p>
        </p:txBody>
      </p:sp>
      <p:sp>
        <p:nvSpPr>
          <p:cNvPr id="6" name="片側の 2 つの角を切り取った四角形 5"/>
          <p:cNvSpPr/>
          <p:nvPr/>
        </p:nvSpPr>
        <p:spPr>
          <a:xfrm>
            <a:off x="6804025" y="1773238"/>
            <a:ext cx="1296988" cy="935037"/>
          </a:xfrm>
          <a:prstGeom prst="snip2SameRect">
            <a:avLst>
              <a:gd name="adj1" fmla="val 36772"/>
              <a:gd name="adj2" fmla="val 1729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/>
              <a:t>これで練習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526F37-7D52-4A58-BC3F-F0CEC8114A9B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ローチャート : 定義済み処理 1"/>
          <p:cNvSpPr/>
          <p:nvPr/>
        </p:nvSpPr>
        <p:spPr>
          <a:xfrm>
            <a:off x="627063" y="6238875"/>
            <a:ext cx="1946275" cy="358775"/>
          </a:xfrm>
          <a:prstGeom prst="flowChartPredefined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処理２</a:t>
            </a:r>
            <a:endParaRPr lang="en-US" altLang="ja-JP" sz="1100" dirty="0"/>
          </a:p>
        </p:txBody>
      </p:sp>
      <p:sp>
        <p:nvSpPr>
          <p:cNvPr id="17" name="フローチャート: 処理 16"/>
          <p:cNvSpPr/>
          <p:nvPr/>
        </p:nvSpPr>
        <p:spPr bwMode="auto">
          <a:xfrm>
            <a:off x="633413" y="5591175"/>
            <a:ext cx="1946275" cy="466725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処理１</a:t>
            </a:r>
          </a:p>
        </p:txBody>
      </p:sp>
      <p:sp>
        <p:nvSpPr>
          <p:cNvPr id="33" name="片側の 2 つの角を切り取った四角形 32"/>
          <p:cNvSpPr/>
          <p:nvPr/>
        </p:nvSpPr>
        <p:spPr>
          <a:xfrm>
            <a:off x="3059113" y="5591175"/>
            <a:ext cx="1657350" cy="400050"/>
          </a:xfrm>
          <a:prstGeom prst="snip2SameRect">
            <a:avLst>
              <a:gd name="adj1" fmla="val 50000"/>
              <a:gd name="adj2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ここから</a:t>
            </a:r>
            <a:r>
              <a:rPr lang="en-US" altLang="ja-JP" sz="1100" dirty="0"/>
              <a:t>3</a:t>
            </a:r>
            <a:r>
              <a:rPr lang="ja-JP" altLang="en-US" sz="1100" dirty="0"/>
              <a:t>回</a:t>
            </a:r>
          </a:p>
        </p:txBody>
      </p:sp>
      <p:sp>
        <p:nvSpPr>
          <p:cNvPr id="34" name="片側の 2 つの角を切り取った四角形 33"/>
          <p:cNvSpPr/>
          <p:nvPr/>
        </p:nvSpPr>
        <p:spPr>
          <a:xfrm>
            <a:off x="3059113" y="6238875"/>
            <a:ext cx="1657350" cy="365125"/>
          </a:xfrm>
          <a:prstGeom prst="snip2SameRect">
            <a:avLst>
              <a:gd name="adj1" fmla="val 0"/>
              <a:gd name="adj2" fmla="val 3630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ここまで</a:t>
            </a:r>
          </a:p>
        </p:txBody>
      </p:sp>
      <p:sp>
        <p:nvSpPr>
          <p:cNvPr id="10265" name="テキスト ボックス 21"/>
          <p:cNvSpPr txBox="1">
            <a:spLocks noChangeArrowheads="1"/>
          </p:cNvSpPr>
          <p:nvPr/>
        </p:nvSpPr>
        <p:spPr bwMode="auto">
          <a:xfrm>
            <a:off x="2928938" y="5246688"/>
            <a:ext cx="1223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繰り返しの記号</a:t>
            </a:r>
          </a:p>
        </p:txBody>
      </p:sp>
      <p:sp>
        <p:nvSpPr>
          <p:cNvPr id="10266" name="テキスト ボックス 21"/>
          <p:cNvSpPr txBox="1">
            <a:spLocks noChangeArrowheads="1"/>
          </p:cNvSpPr>
          <p:nvPr/>
        </p:nvSpPr>
        <p:spPr bwMode="auto">
          <a:xfrm>
            <a:off x="166688" y="115888"/>
            <a:ext cx="2406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フローチャートを書いてみよう。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3B3178-F35E-472C-BC26-DC5E74A4855B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  <p:sp>
        <p:nvSpPr>
          <p:cNvPr id="13" name="フッター プレースホルダー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  <p:cxnSp>
        <p:nvCxnSpPr>
          <p:cNvPr id="14" name="直線コネクタ 13"/>
          <p:cNvCxnSpPr>
            <a:stCxn id="15" idx="2"/>
            <a:endCxn id="19" idx="0"/>
          </p:cNvCxnSpPr>
          <p:nvPr/>
        </p:nvCxnSpPr>
        <p:spPr>
          <a:xfrm>
            <a:off x="1664222" y="648570"/>
            <a:ext cx="7937" cy="463066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フローチャート : 端子 4"/>
          <p:cNvSpPr/>
          <p:nvPr/>
        </p:nvSpPr>
        <p:spPr>
          <a:xfrm>
            <a:off x="1331640" y="432670"/>
            <a:ext cx="665163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19" name="フローチャート : 端子 77"/>
          <p:cNvSpPr/>
          <p:nvPr/>
        </p:nvSpPr>
        <p:spPr>
          <a:xfrm>
            <a:off x="1339578" y="5279236"/>
            <a:ext cx="665162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おわり</a:t>
            </a:r>
          </a:p>
        </p:txBody>
      </p:sp>
      <p:sp>
        <p:nvSpPr>
          <p:cNvPr id="24" name="フローチャート : 判断 3"/>
          <p:cNvSpPr/>
          <p:nvPr/>
        </p:nvSpPr>
        <p:spPr>
          <a:xfrm>
            <a:off x="1060178" y="2805983"/>
            <a:ext cx="1223962" cy="67627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赤に触れたか？</a:t>
            </a:r>
          </a:p>
        </p:txBody>
      </p:sp>
      <p:cxnSp>
        <p:nvCxnSpPr>
          <p:cNvPr id="26" name="直線コネクタ 25"/>
          <p:cNvCxnSpPr>
            <a:stCxn id="24" idx="3"/>
          </p:cNvCxnSpPr>
          <p:nvPr/>
        </p:nvCxnSpPr>
        <p:spPr>
          <a:xfrm>
            <a:off x="2284140" y="3144120"/>
            <a:ext cx="811213" cy="47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2204765" y="2805983"/>
            <a:ext cx="4953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>
                <a:latin typeface="+mn-lt"/>
                <a:ea typeface="+mn-ea"/>
              </a:rPr>
              <a:t>Yes</a:t>
            </a:r>
            <a:endParaRPr lang="ja-JP" altLang="en-US" sz="1050" dirty="0">
              <a:latin typeface="+mn-lt"/>
              <a:ea typeface="+mn-ea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079228" y="3355258"/>
            <a:ext cx="496887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endParaRPr lang="ja-JP" altLang="en-US" sz="105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59352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3489325" y="1719263"/>
            <a:ext cx="6350" cy="23780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直線コネクタ 4"/>
          <p:cNvCxnSpPr/>
          <p:nvPr/>
        </p:nvCxnSpPr>
        <p:spPr>
          <a:xfrm flipH="1">
            <a:off x="1458913" y="833438"/>
            <a:ext cx="4762" cy="39639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フローチャート : 端子 5"/>
          <p:cNvSpPr/>
          <p:nvPr/>
        </p:nvSpPr>
        <p:spPr>
          <a:xfrm>
            <a:off x="1131888" y="725488"/>
            <a:ext cx="665162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7" name="フローチャート : 判断 6"/>
          <p:cNvSpPr/>
          <p:nvPr/>
        </p:nvSpPr>
        <p:spPr>
          <a:xfrm>
            <a:off x="608013" y="1268413"/>
            <a:ext cx="1703387" cy="88582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か？</a:t>
            </a:r>
          </a:p>
        </p:txBody>
      </p:sp>
      <p:cxnSp>
        <p:nvCxnSpPr>
          <p:cNvPr id="8" name="直線コネクタ 7"/>
          <p:cNvCxnSpPr/>
          <p:nvPr/>
        </p:nvCxnSpPr>
        <p:spPr>
          <a:xfrm flipV="1">
            <a:off x="2244725" y="1711325"/>
            <a:ext cx="1244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 flipV="1">
            <a:off x="1423988" y="4076700"/>
            <a:ext cx="2065337" cy="158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220913" y="1457325"/>
            <a:ext cx="109061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r>
              <a:rPr lang="ja-JP" altLang="en-US" sz="1050" dirty="0" err="1">
                <a:latin typeface="+mn-lt"/>
                <a:ea typeface="+mn-ea"/>
              </a:rPr>
              <a:t>、</a:t>
            </a:r>
            <a:r>
              <a:rPr lang="ja-JP" altLang="en-US" sz="1050" dirty="0">
                <a:latin typeface="+mn-lt"/>
                <a:ea typeface="+mn-ea"/>
              </a:rPr>
              <a:t>黒の上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33413" y="2174875"/>
            <a:ext cx="912812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Yes</a:t>
            </a:r>
            <a:r>
              <a:rPr lang="ja-JP" altLang="en-US" sz="1050" dirty="0" err="1">
                <a:latin typeface="+mn-lt"/>
                <a:ea typeface="+mn-ea"/>
              </a:rPr>
              <a:t>、</a:t>
            </a:r>
            <a:r>
              <a:rPr lang="ja-JP" altLang="en-US" sz="1050" dirty="0">
                <a:latin typeface="+mn-lt"/>
                <a:ea typeface="+mn-ea"/>
              </a:rPr>
              <a:t>白の上</a:t>
            </a:r>
          </a:p>
        </p:txBody>
      </p:sp>
      <p:sp>
        <p:nvSpPr>
          <p:cNvPr id="12" name="フローチャート : 定義済み処理 1"/>
          <p:cNvSpPr/>
          <p:nvPr/>
        </p:nvSpPr>
        <p:spPr>
          <a:xfrm>
            <a:off x="627063" y="6238875"/>
            <a:ext cx="1946275" cy="358775"/>
          </a:xfrm>
          <a:prstGeom prst="flowChartPredefined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処理２</a:t>
            </a:r>
            <a:endParaRPr lang="en-US" altLang="ja-JP" sz="1100" dirty="0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360363" y="1125538"/>
            <a:ext cx="11033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 flipV="1">
            <a:off x="357188" y="1125538"/>
            <a:ext cx="3175" cy="36718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フローチャート: 処理 16"/>
          <p:cNvSpPr/>
          <p:nvPr/>
        </p:nvSpPr>
        <p:spPr bwMode="auto">
          <a:xfrm>
            <a:off x="633413" y="5591175"/>
            <a:ext cx="1946275" cy="466725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処理１</a:t>
            </a:r>
          </a:p>
        </p:txBody>
      </p:sp>
      <p:cxnSp>
        <p:nvCxnSpPr>
          <p:cNvPr id="18" name="直線コネクタ 17"/>
          <p:cNvCxnSpPr/>
          <p:nvPr/>
        </p:nvCxnSpPr>
        <p:spPr>
          <a:xfrm>
            <a:off x="7645400" y="1244600"/>
            <a:ext cx="0" cy="5857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5927725" y="952500"/>
            <a:ext cx="0" cy="46847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フローチャート : 端子 19"/>
          <p:cNvSpPr/>
          <p:nvPr/>
        </p:nvSpPr>
        <p:spPr>
          <a:xfrm>
            <a:off x="5588000" y="736600"/>
            <a:ext cx="665163" cy="2159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/>
              <a:t>はじめ</a:t>
            </a:r>
          </a:p>
        </p:txBody>
      </p:sp>
      <p:sp>
        <p:nvSpPr>
          <p:cNvPr id="21" name="フローチャート : 判断 20"/>
          <p:cNvSpPr/>
          <p:nvPr/>
        </p:nvSpPr>
        <p:spPr>
          <a:xfrm>
            <a:off x="5148263" y="1387475"/>
            <a:ext cx="1544637" cy="885825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/>
              <a:t>A2</a:t>
            </a:r>
            <a:r>
              <a:rPr lang="ja-JP" altLang="en-US" sz="1050" dirty="0"/>
              <a:t>赤外か？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6708775" y="1830388"/>
            <a:ext cx="9366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H="1">
            <a:off x="5926138" y="1265238"/>
            <a:ext cx="172402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6540500" y="1595438"/>
            <a:ext cx="49530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No</a:t>
            </a:r>
            <a:endParaRPr lang="ja-JP" altLang="en-US" sz="1050" dirty="0">
              <a:latin typeface="+mn-lt"/>
              <a:ea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594350" y="2187575"/>
            <a:ext cx="496888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+mn-lt"/>
                <a:ea typeface="+mn-ea"/>
              </a:rPr>
              <a:t>Yes</a:t>
            </a:r>
            <a:endParaRPr lang="ja-JP" altLang="en-US" sz="1050" dirty="0">
              <a:latin typeface="+mn-lt"/>
              <a:ea typeface="+mn-ea"/>
            </a:endParaRPr>
          </a:p>
        </p:txBody>
      </p:sp>
      <p:cxnSp>
        <p:nvCxnSpPr>
          <p:cNvPr id="28" name="直線矢印コネクタ 27"/>
          <p:cNvCxnSpPr/>
          <p:nvPr/>
        </p:nvCxnSpPr>
        <p:spPr>
          <a:xfrm>
            <a:off x="4824413" y="1100138"/>
            <a:ext cx="110331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片側の 2 つの角を切り取った四角形 32"/>
          <p:cNvSpPr/>
          <p:nvPr/>
        </p:nvSpPr>
        <p:spPr>
          <a:xfrm>
            <a:off x="3059113" y="5591175"/>
            <a:ext cx="1657350" cy="400050"/>
          </a:xfrm>
          <a:prstGeom prst="snip2SameRect">
            <a:avLst>
              <a:gd name="adj1" fmla="val 50000"/>
              <a:gd name="adj2" fmla="val 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ここから</a:t>
            </a:r>
            <a:r>
              <a:rPr lang="en-US" altLang="ja-JP" sz="1100" dirty="0"/>
              <a:t>3</a:t>
            </a:r>
            <a:r>
              <a:rPr lang="ja-JP" altLang="en-US" sz="1100" dirty="0"/>
              <a:t>回</a:t>
            </a:r>
          </a:p>
        </p:txBody>
      </p:sp>
      <p:sp>
        <p:nvSpPr>
          <p:cNvPr id="34" name="片側の 2 つの角を切り取った四角形 33"/>
          <p:cNvSpPr/>
          <p:nvPr/>
        </p:nvSpPr>
        <p:spPr>
          <a:xfrm>
            <a:off x="3059113" y="6238875"/>
            <a:ext cx="1657350" cy="365125"/>
          </a:xfrm>
          <a:prstGeom prst="snip2SameRect">
            <a:avLst>
              <a:gd name="adj1" fmla="val 0"/>
              <a:gd name="adj2" fmla="val 3630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100" dirty="0"/>
              <a:t>ここまで</a:t>
            </a:r>
          </a:p>
        </p:txBody>
      </p:sp>
      <p:sp>
        <p:nvSpPr>
          <p:cNvPr id="10265" name="テキスト ボックス 21"/>
          <p:cNvSpPr txBox="1">
            <a:spLocks noChangeArrowheads="1"/>
          </p:cNvSpPr>
          <p:nvPr/>
        </p:nvSpPr>
        <p:spPr bwMode="auto">
          <a:xfrm>
            <a:off x="2928938" y="5246688"/>
            <a:ext cx="12239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繰り返しの記号</a:t>
            </a:r>
          </a:p>
        </p:txBody>
      </p:sp>
      <p:sp>
        <p:nvSpPr>
          <p:cNvPr id="10266" name="テキスト ボックス 21"/>
          <p:cNvSpPr txBox="1">
            <a:spLocks noChangeArrowheads="1"/>
          </p:cNvSpPr>
          <p:nvPr/>
        </p:nvSpPr>
        <p:spPr bwMode="auto">
          <a:xfrm>
            <a:off x="166688" y="115888"/>
            <a:ext cx="24066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/>
              <a:t>フローチャートを書いてみよう。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BD10EB-D7C6-42C7-BFD9-B8FBA84DCB63}" type="datetime1">
              <a:rPr lang="ja-JP" altLang="en-US" smtClean="0"/>
              <a:t>2021/1/17</a:t>
            </a:fld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25FFED-E61C-41CC-9208-5EC675627F2D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  <p:sp>
        <p:nvSpPr>
          <p:cNvPr id="13" name="フッター プレースホルダー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2</a:t>
            </a:r>
            <a:r>
              <a:rPr lang="zh-TW" altLang="en-US" smtClean="0"/>
              <a:t>年</a:t>
            </a:r>
            <a:r>
              <a:rPr lang="en-US" altLang="zh-TW" smtClean="0"/>
              <a:t>9</a:t>
            </a:r>
            <a:r>
              <a:rPr lang="zh-TW" altLang="en-US" smtClean="0"/>
              <a:t>組</a:t>
            </a:r>
            <a:r>
              <a:rPr lang="en-US" altLang="zh-TW" smtClean="0"/>
              <a:t>62</a:t>
            </a:r>
            <a:r>
              <a:rPr lang="zh-TW" altLang="en-US" smtClean="0"/>
              <a:t>番　真田華子</a:t>
            </a: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411</Words>
  <Application>Microsoft Office PowerPoint</Application>
  <PresentationFormat>画面に合わせる (4:3)</PresentationFormat>
  <Paragraphs>147</Paragraphs>
  <Slides>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6" baseType="lpstr">
      <vt:lpstr>HGP創英ﾌﾟﾚｾﾞﾝｽEB</vt:lpstr>
      <vt:lpstr>ＭＳ Ｐゴシック</vt:lpstr>
      <vt:lpstr>ＭＳ 明朝</vt:lpstr>
      <vt:lpstr>新細明體</vt:lpstr>
      <vt:lpstr>游ゴシック</vt:lpstr>
      <vt:lpstr>Arial</vt:lpstr>
      <vt:lpstr>Calibri</vt:lpstr>
      <vt:lpstr>Times New Roman</vt:lpstr>
      <vt:lpstr>Office ​​テーマ</vt:lpstr>
      <vt:lpstr>ロボティスト　赤外線（IR）式お掃除ロボット</vt:lpstr>
      <vt:lpstr>ロボティスト　赤外線（IR）式お掃除ロボット</vt:lpstr>
      <vt:lpstr>ロボティスト　赤外線（IR)式お掃除ロボット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ota kouichi</cp:lastModifiedBy>
  <cp:revision>117</cp:revision>
  <dcterms:created xsi:type="dcterms:W3CDTF">2017-12-11T07:28:21Z</dcterms:created>
  <dcterms:modified xsi:type="dcterms:W3CDTF">2021-01-17T06:27:52Z</dcterms:modified>
</cp:coreProperties>
</file>