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85" r:id="rId3"/>
    <p:sldId id="286" r:id="rId4"/>
    <p:sldId id="272" r:id="rId5"/>
    <p:sldId id="274" r:id="rId6"/>
    <p:sldId id="284" r:id="rId7"/>
    <p:sldId id="275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F8806-BAB6-41C1-A560-4F89F7053111}" type="datetime1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681B-4EC8-424A-B38A-BC1156EC2182}" type="datetime1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5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27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D4E1-C5B5-4719-A7CA-A9DCCCF0B0E0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E807-EA9F-4192-B0AE-C3D3EE29302C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A343-91A2-42C4-AA58-20B044598003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A892-070A-4CFD-93E3-C9C21B937AA3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3688-A82A-4A62-928D-FCC3ECA920DF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4F48-0EE2-4136-8AA8-6A97AC627123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B66-33C4-4614-BAA9-F266CED8480F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4FD0-444D-4A73-AAE0-CEC4D4FFAC82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0158-2BAE-4C32-97D5-FC7CA3A0E2F8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77C4-467E-46CA-9083-7679CA7DA5E3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C865-285D-489F-98D2-43D5F30FCD9F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69F739-65A8-4EAD-9074-6E191367DCCF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3477864" y="2082738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1447452" y="1196913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 : 端子 5"/>
          <p:cNvSpPr/>
          <p:nvPr/>
        </p:nvSpPr>
        <p:spPr>
          <a:xfrm>
            <a:off x="1120427" y="1088963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判断 6"/>
          <p:cNvSpPr/>
          <p:nvPr/>
        </p:nvSpPr>
        <p:spPr>
          <a:xfrm>
            <a:off x="596552" y="1631888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2233264" y="2074800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 flipV="1">
            <a:off x="1412527" y="4440175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209452" y="1820800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1952" y="2538350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48902" y="1489013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 flipV="1">
            <a:off x="345727" y="1489013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ライントレーサー　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5606364" y="9668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 bwMode="auto">
          <a:xfrm>
            <a:off x="4303772" y="582929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 bwMode="auto">
          <a:xfrm>
            <a:off x="457200" y="582929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１</a:t>
            </a:r>
            <a:r>
              <a:rPr lang="ja-JP" altLang="en-US" sz="1200" dirty="0" smtClean="0"/>
              <a:t>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2852936"/>
            <a:ext cx="2170782" cy="3513788"/>
          </a:xfrm>
          <a:prstGeom prst="wedgeRoundRectCallout">
            <a:avLst>
              <a:gd name="adj1" fmla="val -134257"/>
              <a:gd name="adj2" fmla="val 52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フッター</a:t>
            </a:r>
            <a:r>
              <a:rPr lang="ja-JP" altLang="en-US" dirty="0"/>
              <a:t>を</a:t>
            </a:r>
            <a:r>
              <a:rPr kumimoji="1" lang="ja-JP" altLang="en-US" dirty="0" smtClean="0"/>
              <a:t>書きかえよう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挿入＞ヘッダーとフッター</a:t>
            </a:r>
            <a:endParaRPr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自分の名前を書いてから</a:t>
            </a:r>
            <a:r>
              <a:rPr lang="en-US" altLang="ja-JP" dirty="0" smtClean="0"/>
              <a:t>…</a:t>
            </a:r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す</a:t>
            </a:r>
            <a:r>
              <a:rPr lang="ja-JP" altLang="en-US" dirty="0"/>
              <a:t>べ</a:t>
            </a:r>
            <a:r>
              <a:rPr lang="ja-JP" altLang="en-US" dirty="0" smtClean="0"/>
              <a:t>てに適用</a:t>
            </a:r>
            <a:endParaRPr kumimoji="1" lang="ja-JP" altLang="en-US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7164288" y="880664"/>
            <a:ext cx="1750996" cy="1055142"/>
          </a:xfrm>
          <a:prstGeom prst="wedgeRoundRectCallout">
            <a:avLst>
              <a:gd name="adj1" fmla="val -52893"/>
              <a:gd name="adj2" fmla="val -664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氏名</a:t>
            </a:r>
            <a:r>
              <a:rPr lang="ja-JP" altLang="en-US" dirty="0" smtClean="0"/>
              <a:t>を書き</a:t>
            </a:r>
            <a:r>
              <a:rPr lang="ja-JP" altLang="en-US" dirty="0"/>
              <a:t>かえよう</a:t>
            </a:r>
            <a:endParaRPr kumimoji="1"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3562246" y="1400211"/>
            <a:ext cx="2423765" cy="4806649"/>
          </a:xfrm>
          <a:prstGeom prst="wedgeRoundRectCallout">
            <a:avLst>
              <a:gd name="adj1" fmla="val -106696"/>
              <a:gd name="adj2" fmla="val -588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ここにフローチャートを書こう。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形式は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：「四角」</a:t>
            </a:r>
            <a:r>
              <a:rPr lang="ja-JP" altLang="en-US" dirty="0" smtClean="0"/>
              <a:t>を使ったくわしい方法、</a:t>
            </a:r>
            <a:endParaRPr lang="en-US" altLang="ja-JP" dirty="0" smtClean="0"/>
          </a:p>
          <a:p>
            <a:r>
              <a:rPr lang="en-US" altLang="ja-JP" dirty="0" smtClean="0"/>
              <a:t>B</a:t>
            </a:r>
            <a:r>
              <a:rPr lang="ja-JP" altLang="en-US" dirty="0" smtClean="0"/>
              <a:t>：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二重四角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を使ったサブルーチンの方法、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A,B</a:t>
            </a:r>
            <a:r>
              <a:rPr lang="ja-JP" altLang="en-US" dirty="0" smtClean="0"/>
              <a:t>一方を選びましょう。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5463499" y="1935806"/>
            <a:ext cx="1750996" cy="2482209"/>
          </a:xfrm>
          <a:prstGeom prst="wedgeRoundRectCallout">
            <a:avLst>
              <a:gd name="adj1" fmla="val -61291"/>
              <a:gd name="adj2" fmla="val -85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6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aze.tubakurame.com/scr/img2/c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32" y="3777110"/>
            <a:ext cx="2100641" cy="157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ライントレーサー　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723568" y="686877"/>
            <a:ext cx="2162230" cy="550075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３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文章</a:t>
            </a:r>
            <a:r>
              <a:rPr lang="ja-JP" altLang="en-US" sz="1200" dirty="0" smtClean="0"/>
              <a:t>で説明</a:t>
            </a:r>
            <a:endParaRPr lang="en-US" altLang="ja-JP" sz="1200" dirty="0" smtClean="0"/>
          </a:p>
          <a:p>
            <a:pPr algn="l"/>
            <a:r>
              <a:rPr lang="ja-JP" altLang="en-US" sz="1200" dirty="0"/>
              <a:t>大まかな説明</a:t>
            </a:r>
          </a:p>
          <a:p>
            <a:pPr algn="l"/>
            <a:r>
              <a:rPr lang="ja-JP" altLang="en-US" sz="1200" dirty="0"/>
              <a:t>これは床の黒線にそって移動するロボットです。正確には黒線の右境界をジグザグ運転</a:t>
            </a:r>
          </a:p>
          <a:p>
            <a:pPr algn="l"/>
            <a:r>
              <a:rPr lang="ja-JP" altLang="en-US" sz="1200" dirty="0"/>
              <a:t>しています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/>
            <a:endParaRPr lang="ja-JP" altLang="en-US" sz="1200" dirty="0"/>
          </a:p>
          <a:p>
            <a:pPr algn="l"/>
            <a:r>
              <a:rPr lang="ja-JP" altLang="en-US" sz="1200" dirty="0"/>
              <a:t>スクリプトの説明</a:t>
            </a:r>
          </a:p>
          <a:p>
            <a:pPr algn="l"/>
            <a:r>
              <a:rPr lang="ja-JP" altLang="en-US" sz="1200" dirty="0" smtClean="0"/>
              <a:t>「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『</a:t>
            </a:r>
            <a:r>
              <a:rPr lang="ja-JP" altLang="en-US" sz="1200" dirty="0"/>
              <a:t>赤外線フォトリフレクタ </a:t>
            </a:r>
            <a:r>
              <a:rPr lang="en-US" altLang="ja-JP" sz="1200" dirty="0"/>
              <a:t>A2 </a:t>
            </a:r>
            <a:r>
              <a:rPr lang="ja-JP" altLang="en-US" sz="1200" dirty="0"/>
              <a:t>が白の上ならば左ゆるやかな旋回</a:t>
            </a:r>
            <a:r>
              <a:rPr lang="en-US" altLang="ja-JP" sz="1200" dirty="0" smtClean="0"/>
              <a:t>』</a:t>
            </a:r>
          </a:p>
          <a:p>
            <a:pPr algn="l"/>
            <a:r>
              <a:rPr lang="en-US" altLang="ja-JP" sz="1200" dirty="0" smtClean="0"/>
              <a:t>『</a:t>
            </a:r>
            <a:r>
              <a:rPr lang="ja-JP" altLang="en-US" sz="1200" dirty="0"/>
              <a:t>赤外線</a:t>
            </a:r>
            <a:r>
              <a:rPr lang="ja-JP" altLang="en-US" sz="1200" dirty="0" smtClean="0"/>
              <a:t>フォトリフレクタ </a:t>
            </a:r>
            <a:r>
              <a:rPr lang="en-US" altLang="ja-JP" sz="1200" dirty="0"/>
              <a:t>A2 </a:t>
            </a:r>
            <a:r>
              <a:rPr lang="ja-JP" altLang="en-US" sz="1200" dirty="0"/>
              <a:t>が黒の上ならば右ゆるやかな旋回</a:t>
            </a:r>
            <a:r>
              <a:rPr lang="en-US" altLang="ja-JP" sz="1200" dirty="0" smtClean="0"/>
              <a:t>』</a:t>
            </a:r>
          </a:p>
          <a:p>
            <a:pPr algn="l"/>
            <a:r>
              <a:rPr lang="ja-JP" altLang="en-US" sz="1200" dirty="0" smtClean="0"/>
              <a:t>」</a:t>
            </a:r>
            <a:r>
              <a:rPr lang="ja-JP" altLang="en-US" sz="1200" dirty="0"/>
              <a:t>をずっと繰り返す。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5919560"/>
            <a:ext cx="1750996" cy="447163"/>
          </a:xfrm>
          <a:prstGeom prst="wedgeRoundRectCallout">
            <a:avLst>
              <a:gd name="adj1" fmla="val -135514"/>
              <a:gd name="adj2" fmla="val 55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フッター</a:t>
            </a:r>
            <a:r>
              <a:rPr lang="ja-JP" altLang="en-US" sz="1200" dirty="0"/>
              <a:t>を</a:t>
            </a:r>
            <a:r>
              <a:rPr kumimoji="1" lang="ja-JP" altLang="en-US" sz="1200" dirty="0" smtClean="0"/>
              <a:t>書きかえよう</a:t>
            </a:r>
            <a:endParaRPr kumimoji="1" lang="ja-JP" altLang="en-US" sz="12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 bwMode="auto">
          <a:xfrm>
            <a:off x="5400548" y="658577"/>
            <a:ext cx="2115408" cy="147536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　入出力設定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</a:t>
            </a:r>
            <a:r>
              <a:rPr lang="ja-JP" altLang="en-US" sz="1200" dirty="0" smtClean="0"/>
              <a:t>１：右モーター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M2</a:t>
            </a:r>
            <a:r>
              <a:rPr lang="ja-JP" altLang="en-US" sz="1200" dirty="0" smtClean="0"/>
              <a:t>：左モーター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A2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A3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A4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A5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6997861" y="2453105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7030996" y="3317705"/>
            <a:ext cx="1905391" cy="2243583"/>
          </a:xfrm>
          <a:prstGeom prst="wedgeRoundRectCallout">
            <a:avLst>
              <a:gd name="adj1" fmla="val -74542"/>
              <a:gd name="adj2" fmla="val -61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 smtClean="0"/>
              <a:t>部品を加えたなら、</a:t>
            </a:r>
            <a:endParaRPr lang="en-US" altLang="ja-JP" sz="1400" dirty="0" smtClean="0"/>
          </a:p>
          <a:p>
            <a:pPr algn="ctr"/>
            <a:r>
              <a:rPr kumimoji="1" lang="ja-JP" altLang="en-US" sz="1400" dirty="0" smtClean="0"/>
              <a:t>ロボットの写真の周辺に加えたアクチュエータやセンサの写真を貼ろう。</a:t>
            </a:r>
            <a:endParaRPr kumimoji="1" lang="ja-JP" altLang="en-US" sz="1400" dirty="0"/>
          </a:p>
        </p:txBody>
      </p:sp>
      <p:sp>
        <p:nvSpPr>
          <p:cNvPr id="20" name="角丸四角形吹き出し 19"/>
          <p:cNvSpPr/>
          <p:nvPr/>
        </p:nvSpPr>
        <p:spPr>
          <a:xfrm>
            <a:off x="4160097" y="2511146"/>
            <a:ext cx="1750996" cy="533774"/>
          </a:xfrm>
          <a:prstGeom prst="wedgeRoundRectCallout">
            <a:avLst>
              <a:gd name="adj1" fmla="val 44534"/>
              <a:gd name="adj2" fmla="val -2632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入出力</a:t>
            </a:r>
            <a:r>
              <a:rPr lang="ja-JP" altLang="en-US" sz="1400" dirty="0"/>
              <a:t>設定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書</a:t>
            </a:r>
            <a:r>
              <a:rPr lang="ja-JP" altLang="en-US" sz="1400" dirty="0" smtClean="0"/>
              <a:t>こう</a:t>
            </a:r>
            <a:endParaRPr kumimoji="1" lang="ja-JP" altLang="en-US" sz="14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2010300" y="4083693"/>
            <a:ext cx="1750996" cy="1432602"/>
          </a:xfrm>
          <a:prstGeom prst="wedgeRoundRectCallout">
            <a:avLst>
              <a:gd name="adj1" fmla="val -45703"/>
              <a:gd name="adj2" fmla="val -763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/>
              <a:t>工夫</a:t>
            </a:r>
            <a:r>
              <a:rPr lang="ja-JP" altLang="en-US" sz="1400" dirty="0" smtClean="0"/>
              <a:t>を加えたなら、</a:t>
            </a:r>
            <a:endParaRPr lang="en-US" altLang="ja-JP" sz="1400" dirty="0" smtClean="0"/>
          </a:p>
          <a:p>
            <a:pPr algn="ctr"/>
            <a:r>
              <a:rPr lang="ja-JP" altLang="en-US" sz="1400" dirty="0"/>
              <a:t>文章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修正</a:t>
            </a:r>
            <a:r>
              <a:rPr lang="ja-JP" altLang="en-US" sz="1400" dirty="0" smtClean="0"/>
              <a:t>しよう。</a:t>
            </a:r>
            <a:endParaRPr kumimoji="1" lang="ja-JP" altLang="en-US" sz="1400" dirty="0"/>
          </a:p>
        </p:txBody>
      </p:sp>
      <p:pic>
        <p:nvPicPr>
          <p:cNvPr id="3" name="Picture 2" descr="https://kaze.tubakurame.com/scr/img2/c0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77" y="658577"/>
            <a:ext cx="2157727" cy="161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3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201728-CBC9-44CA-8570-48DF87C5F2CD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４</a:t>
            </a:r>
            <a:r>
              <a:rPr lang="ja-JP" altLang="en-US" sz="1200" dirty="0" smtClean="0"/>
              <a:t>　まとめ・感想・これからの課題（未来に向けて）</a:t>
            </a:r>
            <a:endParaRPr lang="en-US" altLang="ja-JP" sz="1200" dirty="0" smtClean="0"/>
          </a:p>
          <a:p>
            <a:pPr algn="l"/>
            <a:r>
              <a:rPr lang="ja-JP" altLang="en-US" sz="1200" smtClean="0"/>
              <a:t>ああああ</a:t>
            </a:r>
            <a:r>
              <a:rPr lang="ja-JP" altLang="en-US" sz="1200"/>
              <a:t>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935804" y="2321866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7200" y="201136"/>
            <a:ext cx="4147936" cy="387538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ライントレーサー　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判断：分岐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のみ出口が複数ある。</a:t>
            </a:r>
            <a:endParaRPr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190B3-6A9B-4ED6-9FB7-3277612DE528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26F37-7D52-4A58-BC3F-F0CEC8114A9B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B3178-F35E-472C-BC26-DC5E74A4855B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cxnSp>
        <p:nvCxnSpPr>
          <p:cNvPr id="14" name="直線コネクタ 13"/>
          <p:cNvCxnSpPr>
            <a:stCxn id="15" idx="2"/>
            <a:endCxn id="19" idx="0"/>
          </p:cNvCxnSpPr>
          <p:nvPr/>
        </p:nvCxnSpPr>
        <p:spPr>
          <a:xfrm>
            <a:off x="1664222" y="648570"/>
            <a:ext cx="7937" cy="4630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フローチャート : 端子 4"/>
          <p:cNvSpPr/>
          <p:nvPr/>
        </p:nvSpPr>
        <p:spPr>
          <a:xfrm>
            <a:off x="1331640" y="43267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端子 77"/>
          <p:cNvSpPr/>
          <p:nvPr/>
        </p:nvSpPr>
        <p:spPr>
          <a:xfrm>
            <a:off x="1339578" y="5279236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おわり</a:t>
            </a:r>
          </a:p>
        </p:txBody>
      </p:sp>
      <p:sp>
        <p:nvSpPr>
          <p:cNvPr id="24" name="フローチャート : 判断 3"/>
          <p:cNvSpPr/>
          <p:nvPr/>
        </p:nvSpPr>
        <p:spPr>
          <a:xfrm>
            <a:off x="1060178" y="2805983"/>
            <a:ext cx="1223962" cy="6762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赤に触れたか？</a:t>
            </a:r>
          </a:p>
        </p:txBody>
      </p:sp>
      <p:cxnSp>
        <p:nvCxnSpPr>
          <p:cNvPr id="26" name="直線コネクタ 25"/>
          <p:cNvCxnSpPr>
            <a:stCxn id="24" idx="3"/>
          </p:cNvCxnSpPr>
          <p:nvPr/>
        </p:nvCxnSpPr>
        <p:spPr>
          <a:xfrm>
            <a:off x="2284140" y="3144120"/>
            <a:ext cx="811213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204765" y="2805983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9228" y="3355258"/>
            <a:ext cx="4968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935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D10EB-D7C6-42C7-BFD9-B8FBA84DCB63}" type="datetime1">
              <a:rPr lang="ja-JP" altLang="en-US" smtClean="0"/>
              <a:t>2021/1/27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408</Words>
  <Application>Microsoft Office PowerPoint</Application>
  <PresentationFormat>画面に合わせる (4:3)</PresentationFormat>
  <Paragraphs>151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HGP創英ﾌﾟﾚｾﾞﾝｽEB</vt:lpstr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ライントレーサー　ロボット</vt:lpstr>
      <vt:lpstr>ライントレーサー　ロボット</vt:lpstr>
      <vt:lpstr>ライントレーサー　ロボット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116</cp:revision>
  <dcterms:created xsi:type="dcterms:W3CDTF">2017-12-11T07:28:21Z</dcterms:created>
  <dcterms:modified xsi:type="dcterms:W3CDTF">2021-01-27T11:40:01Z</dcterms:modified>
</cp:coreProperties>
</file>