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85" r:id="rId3"/>
    <p:sldId id="286" r:id="rId4"/>
    <p:sldId id="272" r:id="rId5"/>
    <p:sldId id="274" r:id="rId6"/>
    <p:sldId id="284" r:id="rId7"/>
    <p:sldId id="275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F8806-BAB6-41C1-A560-4F89F7053111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DEF2-0278-4C4E-B340-58595EAA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60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681B-4EC8-424A-B38A-BC1156EC2182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53FF-CCFA-471C-A4FF-06DD8C55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28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37F97-32AE-4C19-A794-ED6CC08438D6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5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37F97-32AE-4C19-A794-ED6CC08438D6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27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D4E1-C5B5-4719-A7CA-A9DCCCF0B0E0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7D6-30E7-43A3-95AB-06F47219C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E807-EA9F-4192-B0AE-C3D3EE29302C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F919-A44B-43FC-8315-95A1C0E853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50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A343-91A2-42C4-AA58-20B04459800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6906-5010-47A9-86AD-E6124D2AD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A892-070A-4CFD-93E3-C9C21B937AA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FED-E61C-41CC-9208-5EC675627F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F3688-A82A-4A62-928D-FCC3ECA920D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028-0BDC-45DC-8FF8-B6D3E57A1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4F48-0EE2-4136-8AA8-6A97AC62712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9037-CC44-412B-B70A-29F25F4A1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4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B66-33C4-4614-BAA9-F266CED8480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6CAD-5E03-468C-BCAF-185C2C62E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4FD0-444D-4A73-AAE0-CEC4D4FFAC82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CE8D-76EE-41CA-9579-8CCCDCDC6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0158-2BAE-4C32-97D5-FC7CA3A0E2F8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BE0-9AE2-4BDC-B7A7-5568BDDE6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2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77C4-467E-46CA-9083-7679CA7DA5E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627E-CAFB-46AD-A3E1-25403466A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C865-285D-489F-98D2-43D5F30FCD9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B227-DF4F-4A8A-9C0D-4FFB56C7A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69F739-65A8-4EAD-9074-6E191367DCC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8C0E22-B68B-44E9-BDC8-4B85741D0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3555434" y="1601263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837759" y="1309163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 : 端子 19"/>
          <p:cNvSpPr/>
          <p:nvPr/>
        </p:nvSpPr>
        <p:spPr>
          <a:xfrm>
            <a:off x="1498034" y="1093263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9" name="フローチャート : 判断 20"/>
          <p:cNvSpPr/>
          <p:nvPr/>
        </p:nvSpPr>
        <p:spPr>
          <a:xfrm>
            <a:off x="1058297" y="1744138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 smtClean="0"/>
              <a:t>A2</a:t>
            </a:r>
            <a:r>
              <a:rPr lang="ja-JP" altLang="en-US" sz="1050" smtClean="0"/>
              <a:t>タッチセンサ　</a:t>
            </a:r>
            <a:r>
              <a:rPr lang="ja-JP" altLang="en-US" sz="1050" smtClean="0"/>
              <a:t>か</a:t>
            </a:r>
            <a:r>
              <a:rPr lang="ja-JP" altLang="en-US" sz="1050" dirty="0"/>
              <a:t>？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2618809" y="2187051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H="1">
            <a:off x="1836172" y="1621901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450534" y="1952101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504384" y="2544238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734447" y="1456801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ロボティスト　タッチセンサ式お掃除ロボット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92FF-7716-4E90-AD1B-2D20EE2A8CEC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en-US" altLang="zh-TW" dirty="0" smtClean="0"/>
              <a:t>62</a:t>
            </a:r>
            <a:r>
              <a:rPr lang="zh-TW" altLang="en-US" dirty="0" smtClean="0"/>
              <a:t>番　真田華子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5606364" y="9668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 bwMode="auto">
          <a:xfrm>
            <a:off x="4303772" y="582929"/>
            <a:ext cx="1343535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スクリプト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 bwMode="auto">
          <a:xfrm>
            <a:off x="457200" y="582929"/>
            <a:ext cx="1603680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１</a:t>
            </a:r>
            <a:r>
              <a:rPr lang="ja-JP" altLang="en-US" sz="1200" dirty="0" smtClean="0"/>
              <a:t>　フローチャート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2852936"/>
            <a:ext cx="2170782" cy="3513788"/>
          </a:xfrm>
          <a:prstGeom prst="wedgeRoundRectCallout">
            <a:avLst>
              <a:gd name="adj1" fmla="val -134257"/>
              <a:gd name="adj2" fmla="val 528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フッター</a:t>
            </a:r>
            <a:r>
              <a:rPr lang="ja-JP" altLang="en-US" dirty="0"/>
              <a:t>を</a:t>
            </a:r>
            <a:r>
              <a:rPr kumimoji="1" lang="ja-JP" altLang="en-US" dirty="0" smtClean="0"/>
              <a:t>書きかえよう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挿入＞ヘッダーとフッター</a:t>
            </a:r>
            <a:endParaRPr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 smtClean="0"/>
              <a:t>自分の名前を書いてから</a:t>
            </a:r>
            <a:r>
              <a:rPr lang="en-US" altLang="ja-JP" dirty="0" smtClean="0"/>
              <a:t>…</a:t>
            </a:r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 smtClean="0"/>
              <a:t>す</a:t>
            </a:r>
            <a:r>
              <a:rPr lang="ja-JP" altLang="en-US" dirty="0"/>
              <a:t>べ</a:t>
            </a:r>
            <a:r>
              <a:rPr lang="ja-JP" altLang="en-US" dirty="0" smtClean="0"/>
              <a:t>てに適用</a:t>
            </a:r>
            <a:endParaRPr kumimoji="1" lang="ja-JP" altLang="en-US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7164288" y="880664"/>
            <a:ext cx="1750996" cy="1055142"/>
          </a:xfrm>
          <a:prstGeom prst="wedgeRoundRectCallout">
            <a:avLst>
              <a:gd name="adj1" fmla="val -52893"/>
              <a:gd name="adj2" fmla="val -664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氏名</a:t>
            </a:r>
            <a:r>
              <a:rPr lang="ja-JP" altLang="en-US" dirty="0" smtClean="0"/>
              <a:t>を書き</a:t>
            </a:r>
            <a:r>
              <a:rPr lang="ja-JP" altLang="en-US" dirty="0"/>
              <a:t>かえよう</a:t>
            </a:r>
            <a:endParaRPr kumimoji="1"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3369749" y="1145003"/>
            <a:ext cx="2423765" cy="4806649"/>
          </a:xfrm>
          <a:prstGeom prst="wedgeRoundRectCallout">
            <a:avLst>
              <a:gd name="adj1" fmla="val -100502"/>
              <a:gd name="adj2" fmla="val -532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ここにフローチャートを書こう。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形式は</a:t>
            </a:r>
            <a:endParaRPr kumimoji="1" lang="en-US" altLang="ja-JP" dirty="0" smtClean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：「四角」</a:t>
            </a:r>
            <a:r>
              <a:rPr lang="ja-JP" altLang="en-US" dirty="0" smtClean="0"/>
              <a:t>を使ったくわしい方法、</a:t>
            </a:r>
            <a:endParaRPr lang="en-US" altLang="ja-JP" dirty="0" smtClean="0"/>
          </a:p>
          <a:p>
            <a:r>
              <a:rPr lang="en-US" altLang="ja-JP" dirty="0" smtClean="0"/>
              <a:t>B</a:t>
            </a:r>
            <a:r>
              <a:rPr lang="ja-JP" altLang="en-US" dirty="0" smtClean="0"/>
              <a:t>：</a:t>
            </a:r>
            <a:r>
              <a:rPr lang="en-US" altLang="ja-JP" dirty="0" smtClean="0"/>
              <a:t>『</a:t>
            </a:r>
            <a:r>
              <a:rPr lang="ja-JP" altLang="en-US" dirty="0" smtClean="0"/>
              <a:t>二重四角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を使ったサブルーチンの方法、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A,B</a:t>
            </a:r>
            <a:r>
              <a:rPr lang="ja-JP" altLang="en-US" dirty="0" smtClean="0"/>
              <a:t>一方を選びましょう。</a:t>
            </a:r>
            <a:endParaRPr kumimoji="1"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5427107" y="1742771"/>
            <a:ext cx="1750996" cy="2482209"/>
          </a:xfrm>
          <a:prstGeom prst="wedgeRoundRectCallout">
            <a:avLst>
              <a:gd name="adj1" fmla="val -55056"/>
              <a:gd name="adj2" fmla="val -787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ここにスクリプトを貼ろう。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6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ロボティスト　タッチセンサ式お掃除ロボット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92FF-7716-4E90-AD1B-2D20EE2A8CEC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en-US" altLang="zh-TW" dirty="0" smtClean="0"/>
              <a:t>62</a:t>
            </a:r>
            <a:r>
              <a:rPr lang="zh-TW" altLang="en-US" dirty="0" smtClean="0"/>
              <a:t>番　真田華子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605136" y="100102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723568" y="686877"/>
            <a:ext cx="2162230" cy="550075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３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文章</a:t>
            </a:r>
            <a:r>
              <a:rPr lang="ja-JP" altLang="en-US" sz="1200" dirty="0" smtClean="0"/>
              <a:t>で説明</a:t>
            </a:r>
            <a:endParaRPr lang="en-US" altLang="ja-JP" sz="1200" dirty="0" smtClean="0"/>
          </a:p>
          <a:p>
            <a:pPr algn="l"/>
            <a:r>
              <a:rPr lang="ja-JP" altLang="en-US" sz="1200" dirty="0"/>
              <a:t>大まかな説明</a:t>
            </a:r>
          </a:p>
          <a:p>
            <a:pPr algn="l"/>
            <a:r>
              <a:rPr lang="ja-JP" altLang="en-US" sz="1200" dirty="0"/>
              <a:t>これはリアルお掃除ロボットです。まんべんなく部屋を移動するロボットです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ja-JP" altLang="en-US" sz="1200" dirty="0"/>
          </a:p>
          <a:p>
            <a:pPr algn="l"/>
            <a:r>
              <a:rPr lang="ja-JP" altLang="en-US" sz="1200" dirty="0"/>
              <a:t>スクリプトの説明</a:t>
            </a:r>
          </a:p>
          <a:p>
            <a:pPr algn="l"/>
            <a:r>
              <a:rPr lang="ja-JP" altLang="en-US" sz="1200" dirty="0"/>
              <a:t>「タッチセンサ </a:t>
            </a:r>
            <a:r>
              <a:rPr lang="en-US" altLang="ja-JP" sz="1200" dirty="0"/>
              <a:t>A2 </a:t>
            </a:r>
            <a:r>
              <a:rPr lang="ja-JP" altLang="en-US" sz="1200" dirty="0"/>
              <a:t>が押されたら、左右のモーターの速さを </a:t>
            </a:r>
            <a:r>
              <a:rPr lang="en-US" altLang="ja-JP" sz="1200" dirty="0"/>
              <a:t>100</a:t>
            </a:r>
            <a:r>
              <a:rPr lang="ja-JP" altLang="en-US" sz="1200" dirty="0"/>
              <a:t>％にして、</a:t>
            </a:r>
            <a:r>
              <a:rPr lang="ja-JP" altLang="en-US" sz="1200" dirty="0" smtClean="0"/>
              <a:t>後進 </a:t>
            </a:r>
            <a:r>
              <a:rPr lang="en-US" altLang="ja-JP" sz="1200" dirty="0"/>
              <a:t>1 </a:t>
            </a:r>
            <a:r>
              <a:rPr lang="ja-JP" altLang="en-US" sz="1200" dirty="0"/>
              <a:t>秒して、左超旋回 </a:t>
            </a:r>
            <a:r>
              <a:rPr lang="en-US" altLang="ja-JP" sz="1200" dirty="0"/>
              <a:t>1 </a:t>
            </a:r>
            <a:r>
              <a:rPr lang="ja-JP" altLang="en-US" sz="1200" dirty="0"/>
              <a:t>秒して、前進する。」をずっと繰り返す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5919560"/>
            <a:ext cx="1750996" cy="447163"/>
          </a:xfrm>
          <a:prstGeom prst="wedgeRoundRectCallout">
            <a:avLst>
              <a:gd name="adj1" fmla="val -135514"/>
              <a:gd name="adj2" fmla="val 551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フッター</a:t>
            </a:r>
            <a:r>
              <a:rPr lang="ja-JP" altLang="en-US" sz="1200" dirty="0"/>
              <a:t>を</a:t>
            </a:r>
            <a:r>
              <a:rPr kumimoji="1" lang="ja-JP" altLang="en-US" sz="1200" dirty="0" smtClean="0"/>
              <a:t>書きかえよう</a:t>
            </a:r>
            <a:endParaRPr kumimoji="1" lang="ja-JP" altLang="en-US" sz="1200" dirty="0"/>
          </a:p>
        </p:txBody>
      </p:sp>
      <p:pic>
        <p:nvPicPr>
          <p:cNvPr id="1026" name="Picture 2" descr="https://kaze.tubakurame.com/scr/img2/c0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598043"/>
            <a:ext cx="1958106" cy="146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kaze.tubakurame.com/scr/img2/c0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62177"/>
            <a:ext cx="2056917" cy="154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タイトル 1"/>
          <p:cNvSpPr txBox="1">
            <a:spLocks/>
          </p:cNvSpPr>
          <p:nvPr/>
        </p:nvSpPr>
        <p:spPr bwMode="auto">
          <a:xfrm>
            <a:off x="5400548" y="658577"/>
            <a:ext cx="2115408" cy="147536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　入出力設定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</a:t>
            </a:r>
            <a:r>
              <a:rPr lang="ja-JP" altLang="en-US" sz="1200" dirty="0" smtClean="0"/>
              <a:t>１：右モーター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M2</a:t>
            </a:r>
            <a:r>
              <a:rPr lang="ja-JP" altLang="en-US" sz="1200" dirty="0" smtClean="0"/>
              <a:t>：左モーター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A2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A3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A4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A5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6997861" y="2453105"/>
            <a:ext cx="1750996" cy="533774"/>
          </a:xfrm>
          <a:prstGeom prst="wedgeRoundRectCallout">
            <a:avLst>
              <a:gd name="adj1" fmla="val -38086"/>
              <a:gd name="adj2" fmla="val -403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氏名</a:t>
            </a:r>
            <a:r>
              <a:rPr lang="ja-JP" altLang="en-US" sz="1400" dirty="0" smtClean="0"/>
              <a:t>を書き</a:t>
            </a:r>
            <a:r>
              <a:rPr lang="ja-JP" altLang="en-US" sz="1400" dirty="0"/>
              <a:t>かえよう</a:t>
            </a:r>
            <a:endParaRPr kumimoji="1" lang="ja-JP" altLang="en-US" sz="1400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7030996" y="3317705"/>
            <a:ext cx="1905391" cy="2243583"/>
          </a:xfrm>
          <a:prstGeom prst="wedgeRoundRectCallout">
            <a:avLst>
              <a:gd name="adj1" fmla="val -74542"/>
              <a:gd name="adj2" fmla="val -61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lang="ja-JP" altLang="en-US" sz="1400" dirty="0" smtClean="0"/>
              <a:t>部品を加えたなら、</a:t>
            </a:r>
            <a:endParaRPr lang="en-US" altLang="ja-JP" sz="1400" dirty="0" smtClean="0"/>
          </a:p>
          <a:p>
            <a:pPr algn="ctr"/>
            <a:r>
              <a:rPr kumimoji="1" lang="ja-JP" altLang="en-US" sz="1400" dirty="0" smtClean="0"/>
              <a:t>ロボットの写真の周辺に加えたアクチュエータやセンサの写真を貼ろう。</a:t>
            </a:r>
            <a:endParaRPr kumimoji="1" lang="ja-JP" altLang="en-US" sz="1400" dirty="0"/>
          </a:p>
        </p:txBody>
      </p:sp>
      <p:sp>
        <p:nvSpPr>
          <p:cNvPr id="20" name="角丸四角形吹き出し 19"/>
          <p:cNvSpPr/>
          <p:nvPr/>
        </p:nvSpPr>
        <p:spPr>
          <a:xfrm>
            <a:off x="4160097" y="2511146"/>
            <a:ext cx="1750996" cy="533774"/>
          </a:xfrm>
          <a:prstGeom prst="wedgeRoundRectCallout">
            <a:avLst>
              <a:gd name="adj1" fmla="val 44534"/>
              <a:gd name="adj2" fmla="val -2632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入出力</a:t>
            </a:r>
            <a:r>
              <a:rPr lang="ja-JP" altLang="en-US" sz="1400" dirty="0"/>
              <a:t>設定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書</a:t>
            </a:r>
            <a:r>
              <a:rPr lang="ja-JP" altLang="en-US" sz="1400" dirty="0" smtClean="0"/>
              <a:t>こう</a:t>
            </a:r>
            <a:endParaRPr kumimoji="1" lang="ja-JP" altLang="en-US" sz="14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1949120" y="3953343"/>
            <a:ext cx="1750996" cy="1432602"/>
          </a:xfrm>
          <a:prstGeom prst="wedgeRoundRectCallout">
            <a:avLst>
              <a:gd name="adj1" fmla="val -45703"/>
              <a:gd name="adj2" fmla="val -763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lang="ja-JP" altLang="en-US" sz="1400" dirty="0"/>
              <a:t>工夫</a:t>
            </a:r>
            <a:r>
              <a:rPr lang="ja-JP" altLang="en-US" sz="1400" dirty="0" smtClean="0"/>
              <a:t>を加えたなら、</a:t>
            </a:r>
            <a:endParaRPr lang="en-US" altLang="ja-JP" sz="1400" dirty="0" smtClean="0"/>
          </a:p>
          <a:p>
            <a:pPr algn="ctr"/>
            <a:r>
              <a:rPr lang="ja-JP" altLang="en-US" sz="1400" dirty="0"/>
              <a:t>文章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修正</a:t>
            </a:r>
            <a:r>
              <a:rPr lang="ja-JP" altLang="en-US" sz="1400" dirty="0" smtClean="0"/>
              <a:t>しよう。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753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201728-CBC9-44CA-8570-48DF87C5F2CD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71600" y="1268760"/>
            <a:ext cx="3791807" cy="105310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４</a:t>
            </a:r>
            <a:r>
              <a:rPr lang="ja-JP" altLang="en-US" sz="1200" dirty="0" smtClean="0"/>
              <a:t>　まとめ・感想・これからの課題（未来に向けて）</a:t>
            </a:r>
            <a:endParaRPr lang="en-US" altLang="ja-JP" sz="1200" dirty="0" smtClean="0"/>
          </a:p>
          <a:p>
            <a:pPr algn="l"/>
            <a:r>
              <a:rPr lang="ja-JP" altLang="en-US" sz="1200" smtClean="0"/>
              <a:t>ああああ</a:t>
            </a:r>
            <a:r>
              <a:rPr lang="ja-JP" altLang="en-US" sz="1200"/>
              <a:t>あ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563888" y="2780928"/>
            <a:ext cx="3888432" cy="2286000"/>
          </a:xfrm>
          <a:prstGeom prst="wedgeRectCallout">
            <a:avLst>
              <a:gd name="adj1" fmla="val -57446"/>
              <a:gd name="adj2" fmla="val -786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６　まとめ・感想・これからの課題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学び・伸びを自分の活動の姿から書こう</a:t>
            </a:r>
          </a:p>
          <a:p>
            <a:pPr marL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体験した、工夫した、分かった、できるようになった。</a:t>
            </a: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・できたこと、できなかったこと、これからの課題</a:t>
            </a:r>
            <a:endParaRPr lang="en-US" alt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感想○○○○・・・・</a:t>
            </a:r>
          </a:p>
          <a:p>
            <a:pPr marL="266700" indent="-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・私を助けてくれた人、手伝ってくれた人（感謝をもって）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・私が手伝うことができた人（誇りをもって）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ロボティスト　タッチセンサ式お掃除ロボット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4605136" y="100102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935804" y="2321866"/>
            <a:ext cx="1750996" cy="533774"/>
          </a:xfrm>
          <a:prstGeom prst="wedgeRoundRectCallout">
            <a:avLst>
              <a:gd name="adj1" fmla="val -38086"/>
              <a:gd name="adj2" fmla="val -403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氏名</a:t>
            </a:r>
            <a:r>
              <a:rPr lang="ja-JP" altLang="en-US" sz="1400" dirty="0" smtClean="0"/>
              <a:t>を書き</a:t>
            </a:r>
            <a:r>
              <a:rPr lang="ja-JP" altLang="en-US" sz="1400" dirty="0"/>
              <a:t>かえよう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863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209925" y="2428875"/>
            <a:ext cx="0" cy="177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470025" y="1531938"/>
            <a:ext cx="0" cy="2882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 : 端子 4"/>
          <p:cNvSpPr/>
          <p:nvPr/>
        </p:nvSpPr>
        <p:spPr>
          <a:xfrm>
            <a:off x="1138238" y="14239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4" name="フローチャート : 判断 3"/>
          <p:cNvSpPr/>
          <p:nvPr/>
        </p:nvSpPr>
        <p:spPr>
          <a:xfrm>
            <a:off x="690563" y="1966913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判断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251075" y="2409825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468438" y="4213225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82800" y="2174875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36650" y="2767013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64" name="フローチャート : 定義済み処理 1"/>
          <p:cNvSpPr/>
          <p:nvPr/>
        </p:nvSpPr>
        <p:spPr>
          <a:xfrm>
            <a:off x="838200" y="3325813"/>
            <a:ext cx="1279525" cy="4222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330200" y="4414838"/>
            <a:ext cx="1131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66713" y="18240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363538" y="1824038"/>
            <a:ext cx="0" cy="2590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2" name="テキスト ボックス 21"/>
          <p:cNvSpPr txBox="1">
            <a:spLocks noChangeArrowheads="1"/>
          </p:cNvSpPr>
          <p:nvPr/>
        </p:nvSpPr>
        <p:spPr bwMode="auto">
          <a:xfrm>
            <a:off x="306388" y="40481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フローチャートの書き方基本</a:t>
            </a:r>
          </a:p>
        </p:txBody>
      </p:sp>
      <p:sp>
        <p:nvSpPr>
          <p:cNvPr id="22" name="フローチャート: 処理 21"/>
          <p:cNvSpPr/>
          <p:nvPr/>
        </p:nvSpPr>
        <p:spPr>
          <a:xfrm>
            <a:off x="2578100" y="3416300"/>
            <a:ext cx="1358900" cy="25241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2064" name="テキスト ボックス 21"/>
          <p:cNvSpPr txBox="1">
            <a:spLocks noChangeArrowheads="1"/>
          </p:cNvSpPr>
          <p:nvPr/>
        </p:nvSpPr>
        <p:spPr bwMode="auto">
          <a:xfrm>
            <a:off x="2962275" y="841375"/>
            <a:ext cx="1152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基本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上から下へ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左から右へ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入口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出口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</a:p>
        </p:txBody>
      </p:sp>
      <p:sp>
        <p:nvSpPr>
          <p:cNvPr id="2065" name="テキスト ボックス 21"/>
          <p:cNvSpPr txBox="1">
            <a:spLocks noChangeArrowheads="1"/>
          </p:cNvSpPr>
          <p:nvPr/>
        </p:nvSpPr>
        <p:spPr bwMode="auto">
          <a:xfrm>
            <a:off x="3422650" y="2009775"/>
            <a:ext cx="143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直線で描く。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縦線と水平線。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流れの線の角は直角。</a:t>
            </a:r>
            <a:endParaRPr lang="en-US" altLang="ja-JP" sz="1400">
              <a:solidFill>
                <a:srgbClr val="FF0000"/>
              </a:solidFill>
            </a:endParaRPr>
          </a:p>
        </p:txBody>
      </p:sp>
      <p:sp>
        <p:nvSpPr>
          <p:cNvPr id="2066" name="テキスト ボックス 21"/>
          <p:cNvSpPr txBox="1">
            <a:spLocks noChangeArrowheads="1"/>
          </p:cNvSpPr>
          <p:nvPr/>
        </p:nvSpPr>
        <p:spPr bwMode="auto">
          <a:xfrm>
            <a:off x="1576388" y="4356100"/>
            <a:ext cx="1849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合流は</a:t>
            </a:r>
            <a:r>
              <a:rPr lang="en-US" altLang="ja-JP" sz="1100">
                <a:solidFill>
                  <a:srgbClr val="FF0000"/>
                </a:solidFill>
              </a:rPr>
              <a:t>T</a:t>
            </a:r>
            <a:r>
              <a:rPr lang="ja-JP" altLang="en-US" sz="1100">
                <a:solidFill>
                  <a:srgbClr val="FF0000"/>
                </a:solidFill>
              </a:rPr>
              <a:t>字路：ぶつける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7" name="テキスト ボックス 21"/>
          <p:cNvSpPr txBox="1">
            <a:spLocks noChangeArrowheads="1"/>
          </p:cNvSpPr>
          <p:nvPr/>
        </p:nvSpPr>
        <p:spPr bwMode="auto">
          <a:xfrm>
            <a:off x="330200" y="4627563"/>
            <a:ext cx="1849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逆流は必ず矢印をつける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8" name="テキスト ボックス 21"/>
          <p:cNvSpPr txBox="1">
            <a:spLocks noChangeArrowheads="1"/>
          </p:cNvSpPr>
          <p:nvPr/>
        </p:nvSpPr>
        <p:spPr bwMode="auto">
          <a:xfrm>
            <a:off x="1541463" y="3000375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真ん中上から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9" name="テキスト ボックス 21"/>
          <p:cNvSpPr txBox="1">
            <a:spLocks noChangeArrowheads="1"/>
          </p:cNvSpPr>
          <p:nvPr/>
        </p:nvSpPr>
        <p:spPr bwMode="auto">
          <a:xfrm>
            <a:off x="1566863" y="3840163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真ん中下へ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0" name="テキスト ボックス 21"/>
          <p:cNvSpPr txBox="1">
            <a:spLocks noChangeArrowheads="1"/>
          </p:cNvSpPr>
          <p:nvPr/>
        </p:nvSpPr>
        <p:spPr bwMode="auto">
          <a:xfrm>
            <a:off x="174625" y="1125538"/>
            <a:ext cx="1081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合流に矢印をつけると読みやすい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1" name="テキスト ボックス 21"/>
          <p:cNvSpPr txBox="1">
            <a:spLocks noChangeArrowheads="1"/>
          </p:cNvSpPr>
          <p:nvPr/>
        </p:nvSpPr>
        <p:spPr bwMode="auto">
          <a:xfrm>
            <a:off x="3257550" y="3119438"/>
            <a:ext cx="1152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入口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2" name="テキスト ボックス 21"/>
          <p:cNvSpPr txBox="1">
            <a:spLocks noChangeArrowheads="1"/>
          </p:cNvSpPr>
          <p:nvPr/>
        </p:nvSpPr>
        <p:spPr bwMode="auto">
          <a:xfrm>
            <a:off x="3257550" y="3708400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出口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3" name="テキスト ボックス 21"/>
          <p:cNvSpPr txBox="1">
            <a:spLocks noChangeArrowheads="1"/>
          </p:cNvSpPr>
          <p:nvPr/>
        </p:nvSpPr>
        <p:spPr bwMode="auto">
          <a:xfrm>
            <a:off x="1914525" y="1566863"/>
            <a:ext cx="1016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判断：分岐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のみ出口が複数ある。</a:t>
            </a:r>
            <a:endParaRPr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5472113" y="1843088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9" name="片側の 2 つの角を切り取った四角形 38"/>
          <p:cNvSpPr/>
          <p:nvPr/>
        </p:nvSpPr>
        <p:spPr>
          <a:xfrm>
            <a:off x="5472113" y="2490788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2076" name="テキスト ボックス 21"/>
          <p:cNvSpPr txBox="1">
            <a:spLocks noChangeArrowheads="1"/>
          </p:cNvSpPr>
          <p:nvPr/>
        </p:nvSpPr>
        <p:spPr bwMode="auto">
          <a:xfrm>
            <a:off x="5341938" y="1498600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190B3-6A9B-4ED6-9FB7-3277612DE528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C7D6-30E7-43A3-95AB-06F47219CD9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657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3609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867150" y="2133600"/>
            <a:ext cx="2520950" cy="574675"/>
          </a:xfrm>
          <a:prstGeom prst="wedgeRoundRectCallout">
            <a:avLst>
              <a:gd name="adj1" fmla="val -144418"/>
              <a:gd name="adj2" fmla="val -1102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②角の切れている記号を選ぶ</a:t>
            </a: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3779838" y="549275"/>
            <a:ext cx="345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繰り返し　ループの記号の作り方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867150" y="2852738"/>
            <a:ext cx="2520950" cy="576262"/>
          </a:xfrm>
          <a:prstGeom prst="wedgeRoundRectCallout">
            <a:avLst>
              <a:gd name="adj1" fmla="val 73650"/>
              <a:gd name="adj2" fmla="val 865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③記号をクリックして黄色いコンテナを出し、ドラッグする。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3867150" y="1484313"/>
            <a:ext cx="2520950" cy="576262"/>
          </a:xfrm>
          <a:prstGeom prst="wedgeRoundRectCallout">
            <a:avLst>
              <a:gd name="adj1" fmla="val -41998"/>
              <a:gd name="adj2" fmla="val -90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①挿入＞図形　をクリック</a:t>
            </a:r>
          </a:p>
        </p:txBody>
      </p:sp>
      <p:sp>
        <p:nvSpPr>
          <p:cNvPr id="6" name="片側の 2 つの角を切り取った四角形 5"/>
          <p:cNvSpPr/>
          <p:nvPr/>
        </p:nvSpPr>
        <p:spPr>
          <a:xfrm>
            <a:off x="6804025" y="1773238"/>
            <a:ext cx="1296988" cy="935037"/>
          </a:xfrm>
          <a:prstGeom prst="snip2SameRect">
            <a:avLst>
              <a:gd name="adj1" fmla="val 36772"/>
              <a:gd name="adj2" fmla="val 172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これで練習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26F37-7D52-4A58-BC3F-F0CEC8114A9B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B3178-F35E-472C-BC26-DC5E74A4855B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cxnSp>
        <p:nvCxnSpPr>
          <p:cNvPr id="14" name="直線コネクタ 13"/>
          <p:cNvCxnSpPr>
            <a:stCxn id="15" idx="2"/>
            <a:endCxn id="19" idx="0"/>
          </p:cNvCxnSpPr>
          <p:nvPr/>
        </p:nvCxnSpPr>
        <p:spPr>
          <a:xfrm>
            <a:off x="1664222" y="648570"/>
            <a:ext cx="7937" cy="4630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フローチャート : 端子 4"/>
          <p:cNvSpPr/>
          <p:nvPr/>
        </p:nvSpPr>
        <p:spPr>
          <a:xfrm>
            <a:off x="1331640" y="43267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9" name="フローチャート : 端子 77"/>
          <p:cNvSpPr/>
          <p:nvPr/>
        </p:nvSpPr>
        <p:spPr>
          <a:xfrm>
            <a:off x="1339578" y="5279236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おわり</a:t>
            </a:r>
          </a:p>
        </p:txBody>
      </p:sp>
      <p:sp>
        <p:nvSpPr>
          <p:cNvPr id="24" name="フローチャート : 判断 3"/>
          <p:cNvSpPr/>
          <p:nvPr/>
        </p:nvSpPr>
        <p:spPr>
          <a:xfrm>
            <a:off x="1060178" y="2805983"/>
            <a:ext cx="1223962" cy="67627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赤に触れたか？</a:t>
            </a:r>
          </a:p>
        </p:txBody>
      </p:sp>
      <p:cxnSp>
        <p:nvCxnSpPr>
          <p:cNvPr id="26" name="直線コネクタ 25"/>
          <p:cNvCxnSpPr>
            <a:stCxn id="24" idx="3"/>
          </p:cNvCxnSpPr>
          <p:nvPr/>
        </p:nvCxnSpPr>
        <p:spPr>
          <a:xfrm>
            <a:off x="2284140" y="3144120"/>
            <a:ext cx="811213" cy="4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204765" y="2805983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9228" y="3355258"/>
            <a:ext cx="4968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935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3489325" y="1719263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458913" y="833438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端子 5"/>
          <p:cNvSpPr/>
          <p:nvPr/>
        </p:nvSpPr>
        <p:spPr>
          <a:xfrm>
            <a:off x="1131888" y="7254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7" name="フローチャート : 判断 6"/>
          <p:cNvSpPr/>
          <p:nvPr/>
        </p:nvSpPr>
        <p:spPr>
          <a:xfrm>
            <a:off x="608013" y="1268413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244725" y="1711325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423988" y="4076700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220913" y="1457325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13" y="2174875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0363" y="11255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57188" y="1125538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645400" y="1244600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27725" y="952500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フローチャート : 端子 19"/>
          <p:cNvSpPr/>
          <p:nvPr/>
        </p:nvSpPr>
        <p:spPr>
          <a:xfrm>
            <a:off x="5588000" y="73660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21" name="フローチャート : 判断 20"/>
          <p:cNvSpPr/>
          <p:nvPr/>
        </p:nvSpPr>
        <p:spPr>
          <a:xfrm>
            <a:off x="5148263" y="1387475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708775" y="1830388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5926138" y="1265238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40500" y="1595438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4350" y="2187575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824413" y="11001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D10EB-D7C6-42C7-BFD9-B8FBA84DCB6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400</Words>
  <Application>Microsoft Office PowerPoint</Application>
  <PresentationFormat>画面に合わせる (4:3)</PresentationFormat>
  <Paragraphs>148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HGP創英ﾌﾟﾚｾﾞﾝｽEB</vt:lpstr>
      <vt:lpstr>ＭＳ Ｐゴシック</vt:lpstr>
      <vt:lpstr>ＭＳ 明朝</vt:lpstr>
      <vt:lpstr>新細明體</vt:lpstr>
      <vt:lpstr>游ゴシック</vt:lpstr>
      <vt:lpstr>Arial</vt:lpstr>
      <vt:lpstr>Calibri</vt:lpstr>
      <vt:lpstr>Times New Roman</vt:lpstr>
      <vt:lpstr>Office ​​テーマ</vt:lpstr>
      <vt:lpstr>ロボティスト　タッチセンサ式お掃除ロボット</vt:lpstr>
      <vt:lpstr>ロボティスト　タッチセンサ式お掃除ロボット</vt:lpstr>
      <vt:lpstr>ロボティスト　タッチセンサ式お掃除ロボット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ota kouichi</cp:lastModifiedBy>
  <cp:revision>115</cp:revision>
  <dcterms:created xsi:type="dcterms:W3CDTF">2017-12-11T07:28:21Z</dcterms:created>
  <dcterms:modified xsi:type="dcterms:W3CDTF">2021-01-17T06:27:20Z</dcterms:modified>
</cp:coreProperties>
</file>