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278" r:id="rId3"/>
    <p:sldId id="272" r:id="rId4"/>
    <p:sldId id="274" r:id="rId5"/>
    <p:sldId id="284" r:id="rId6"/>
    <p:sldId id="275" r:id="rId7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70" d="100"/>
          <a:sy n="70" d="100"/>
        </p:scale>
        <p:origin x="16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AA768-CACA-4324-B3D1-682AE4EDDA35}" type="datetime1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DEF2-0278-4C4E-B340-58595EAA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602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518B-7F1A-4809-9F90-73C7D40F14F6}" type="datetime1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D53FF-CCFA-471C-A4FF-06DD8C55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1283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06550AA-1925-48E1-A0E5-A8F3FCB02087}" type="datetime1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53FF-CCFA-471C-A4FF-06DD8C55AF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95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A777-FEBC-420D-89F2-65199D687D10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C7D6-30E7-43A3-95AB-06F47219CD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93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74FF-51FD-4F26-A703-9DE0E1A04FC7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F919-A44B-43FC-8315-95A1C0E853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050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601A-F154-4DAC-8881-D8A259853415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6906-5010-47A9-86AD-E6124D2AD2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324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9E72-4CB4-420C-A388-CA1B79988A8D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FFED-E61C-41CC-9208-5EC675627F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25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85A16-EFCA-47F8-B690-0F306D94C03C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2028-0BDC-45DC-8FF8-B6D3E57A1E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42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605A7-00D9-43A9-B9B3-A63FFE580F4C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9037-CC44-412B-B70A-29F25F4A11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345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4820-8683-4832-A639-162C2B68D2E7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6CAD-5E03-468C-BCAF-185C2C62ED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874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09315-E0E7-4917-A650-73EA601BD7F2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CE8D-76EE-41CA-9579-8CCCDCDC63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29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D208F-898E-4FEE-A58C-31505FE30B5F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CBE0-9AE2-4BDC-B7A7-5568BDDE6C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924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3760-3853-455C-9E36-8F69B5E78236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627E-CAFB-46AD-A3E1-25403466A4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90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474AA-306C-4F1E-A0A3-5C2854649D26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B227-DF4F-4A8A-9C0D-4FFB56C7AB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35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735E50-0BD9-4814-BD74-9006E56E7D7E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8C0E22-B68B-44E9-BDC8-4B85741D03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2109"/>
            <a:ext cx="3754760" cy="346050"/>
          </a:xfrm>
        </p:spPr>
        <p:txBody>
          <a:bodyPr/>
          <a:lstStyle/>
          <a:p>
            <a:r>
              <a:rPr kumimoji="1"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猫のスクラッチ　赤い部屋の掃除</a:t>
            </a:r>
            <a:endParaRPr kumimoji="1" lang="ja-JP" altLang="en-US" sz="1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C50081-9C13-4D6A-A64D-24C7AB0B7C8D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en-US" altLang="ja-JP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4422512" y="283148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組</a:t>
            </a:r>
            <a:r>
              <a:rPr lang="en-US" altLang="ja-JP" sz="2000" dirty="0" smtClean="0"/>
              <a:t>52</a:t>
            </a:r>
            <a:r>
              <a:rPr lang="ja-JP" altLang="en-US" sz="2000" dirty="0" smtClean="0"/>
              <a:t>番　川中島華子</a:t>
            </a:r>
            <a:endParaRPr lang="ja-JP" altLang="en-US" sz="20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6019800" y="855596"/>
            <a:ext cx="2162230" cy="5500754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/>
              <a:t>３</a:t>
            </a:r>
            <a:r>
              <a:rPr lang="ja-JP" altLang="en-US" sz="1200" dirty="0" smtClean="0"/>
              <a:t>　</a:t>
            </a:r>
            <a:r>
              <a:rPr lang="ja-JP" altLang="en-US" sz="1200" dirty="0"/>
              <a:t>文章</a:t>
            </a:r>
            <a:r>
              <a:rPr lang="ja-JP" altLang="en-US" sz="1200" dirty="0" smtClean="0"/>
              <a:t>で説明</a:t>
            </a:r>
            <a:endParaRPr lang="en-US" altLang="ja-JP" sz="1200" dirty="0" smtClean="0"/>
          </a:p>
          <a:p>
            <a:pPr algn="l"/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pPr algn="l"/>
            <a:r>
              <a:rPr lang="ja-JP" altLang="en-US" sz="1200" dirty="0" smtClean="0"/>
              <a:t>フローチャートやスクリプトを日本語で説明しよう。</a:t>
            </a:r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 bwMode="auto">
          <a:xfrm>
            <a:off x="3228465" y="541931"/>
            <a:ext cx="1343535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２　スクリプト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18" name="タイトル 1"/>
          <p:cNvSpPr txBox="1">
            <a:spLocks/>
          </p:cNvSpPr>
          <p:nvPr/>
        </p:nvSpPr>
        <p:spPr bwMode="auto">
          <a:xfrm>
            <a:off x="457200" y="582929"/>
            <a:ext cx="1603680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/>
              <a:t>１</a:t>
            </a:r>
            <a:r>
              <a:rPr lang="ja-JP" altLang="en-US" sz="1200" dirty="0" smtClean="0"/>
              <a:t>　フローチャート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37" name="角丸四角形吹き出し 36"/>
          <p:cNvSpPr/>
          <p:nvPr/>
        </p:nvSpPr>
        <p:spPr>
          <a:xfrm>
            <a:off x="564059" y="2196150"/>
            <a:ext cx="1499948" cy="2482209"/>
          </a:xfrm>
          <a:prstGeom prst="wedgeRoundRectCallout">
            <a:avLst>
              <a:gd name="adj1" fmla="val -72348"/>
              <a:gd name="adj2" fmla="val -302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ここにフローチャートを書こう。</a:t>
            </a:r>
            <a:endParaRPr kumimoji="1" lang="ja-JP" altLang="en-US" dirty="0"/>
          </a:p>
        </p:txBody>
      </p:sp>
      <p:sp>
        <p:nvSpPr>
          <p:cNvPr id="38" name="角丸四角形吹き出し 37"/>
          <p:cNvSpPr/>
          <p:nvPr/>
        </p:nvSpPr>
        <p:spPr>
          <a:xfrm>
            <a:off x="3024734" y="2196150"/>
            <a:ext cx="1750996" cy="2482209"/>
          </a:xfrm>
          <a:prstGeom prst="wedgeRoundRectCallout">
            <a:avLst>
              <a:gd name="adj1" fmla="val -71424"/>
              <a:gd name="adj2" fmla="val -369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ここにスクリプトを貼ろう。</a:t>
            </a:r>
            <a:endParaRPr kumimoji="1" lang="ja-JP" altLang="en-US" dirty="0"/>
          </a:p>
        </p:txBody>
      </p:sp>
      <p:sp>
        <p:nvSpPr>
          <p:cNvPr id="40" name="角丸四角形吹き出し 39"/>
          <p:cNvSpPr/>
          <p:nvPr/>
        </p:nvSpPr>
        <p:spPr>
          <a:xfrm>
            <a:off x="6744502" y="5311582"/>
            <a:ext cx="1750996" cy="1055142"/>
          </a:xfrm>
          <a:prstGeom prst="wedgeRoundRectCallout">
            <a:avLst>
              <a:gd name="adj1" fmla="val -135514"/>
              <a:gd name="adj2" fmla="val 551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フッター</a:t>
            </a:r>
            <a:r>
              <a:rPr lang="ja-JP" altLang="en-US" dirty="0"/>
              <a:t>を</a:t>
            </a:r>
            <a:r>
              <a:rPr kumimoji="1" lang="ja-JP" altLang="en-US" dirty="0" smtClean="0"/>
              <a:t>書きかえよう</a:t>
            </a:r>
            <a:endParaRPr kumimoji="1" lang="ja-JP" altLang="en-US" dirty="0"/>
          </a:p>
        </p:txBody>
      </p:sp>
      <p:sp>
        <p:nvSpPr>
          <p:cNvPr id="41" name="角丸四角形吹き出し 40"/>
          <p:cNvSpPr/>
          <p:nvPr/>
        </p:nvSpPr>
        <p:spPr>
          <a:xfrm>
            <a:off x="3891681" y="1016927"/>
            <a:ext cx="1750996" cy="1055142"/>
          </a:xfrm>
          <a:prstGeom prst="wedgeRoundRectCallout">
            <a:avLst>
              <a:gd name="adj1" fmla="val 90520"/>
              <a:gd name="adj2" fmla="val -767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氏名</a:t>
            </a:r>
            <a:r>
              <a:rPr lang="ja-JP" altLang="en-US" dirty="0" smtClean="0"/>
              <a:t>を書き</a:t>
            </a:r>
            <a:r>
              <a:rPr lang="ja-JP" altLang="en-US" dirty="0"/>
              <a:t>かえよう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96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A9607B-0492-4833-B787-0C3219CF9E4E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971600" y="1268760"/>
            <a:ext cx="3791807" cy="105310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/>
              <a:t>４</a:t>
            </a:r>
            <a:r>
              <a:rPr lang="ja-JP" altLang="en-US" sz="1200" dirty="0" smtClean="0"/>
              <a:t>　まとめ・感想・これからの課題（未来に向けて）</a:t>
            </a:r>
            <a:endParaRPr lang="en-US" altLang="ja-JP" sz="1200" dirty="0" smtClean="0"/>
          </a:p>
          <a:p>
            <a:pPr algn="l"/>
            <a:r>
              <a:rPr lang="ja-JP" altLang="en-US" sz="1200" smtClean="0"/>
              <a:t>ああああ</a:t>
            </a:r>
            <a:r>
              <a:rPr lang="ja-JP" altLang="en-US" sz="1200"/>
              <a:t>あ</a:t>
            </a:r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8" name="四角形吹き出し 7"/>
          <p:cNvSpPr/>
          <p:nvPr/>
        </p:nvSpPr>
        <p:spPr>
          <a:xfrm>
            <a:off x="3563888" y="2780928"/>
            <a:ext cx="3888432" cy="2286000"/>
          </a:xfrm>
          <a:prstGeom prst="wedgeRectCallout">
            <a:avLst>
              <a:gd name="adj1" fmla="val -57446"/>
              <a:gd name="adj2" fmla="val -7864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６　まとめ・感想・これからの課題</a:t>
            </a: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学び・伸びを自分の活動の姿から書こう</a:t>
            </a:r>
          </a:p>
          <a:p>
            <a:pPr marL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体験した、工夫した、分かった、できるようになった。</a:t>
            </a:r>
          </a:p>
          <a:p>
            <a:pPr indent="133350" algn="l">
              <a:spcAft>
                <a:spcPts val="0"/>
              </a:spcAft>
            </a:pPr>
            <a:r>
              <a:rPr lang="ja-JP" altLang="en-US" sz="1050" kern="100" dirty="0" smtClean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・できたこと、できなかったこと、これからの課題</a:t>
            </a:r>
            <a:endParaRPr lang="en-US" altLang="ja-JP" sz="1050" kern="100" dirty="0" smtClean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l">
              <a:spcAft>
                <a:spcPts val="0"/>
              </a:spcAft>
            </a:pPr>
            <a:r>
              <a:rPr lang="ja-JP" sz="1050" kern="100" dirty="0" smtClean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感想○○○○・・・・</a:t>
            </a:r>
          </a:p>
          <a:p>
            <a:pPr marL="266700" indent="-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・私を助けてくれた人、手伝ってくれた人（感謝をもって）</a:t>
            </a: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・私が手伝うことができた人（誇りをもって）</a:t>
            </a:r>
          </a:p>
        </p:txBody>
      </p:sp>
    </p:spTree>
    <p:extLst>
      <p:ext uri="{BB962C8B-B14F-4D97-AF65-F5344CB8AC3E}">
        <p14:creationId xmlns:p14="http://schemas.microsoft.com/office/powerpoint/2010/main" val="38098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/>
          <p:cNvCxnSpPr/>
          <p:nvPr/>
        </p:nvCxnSpPr>
        <p:spPr>
          <a:xfrm>
            <a:off x="3209925" y="2428875"/>
            <a:ext cx="0" cy="17700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470025" y="1531938"/>
            <a:ext cx="0" cy="2882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フローチャート : 端子 4"/>
          <p:cNvSpPr/>
          <p:nvPr/>
        </p:nvSpPr>
        <p:spPr>
          <a:xfrm>
            <a:off x="1138238" y="1423988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4" name="フローチャート : 判断 3"/>
          <p:cNvSpPr/>
          <p:nvPr/>
        </p:nvSpPr>
        <p:spPr>
          <a:xfrm>
            <a:off x="690563" y="1966913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判断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2251075" y="2409825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1468438" y="4213225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082800" y="2174875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136650" y="2767013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64" name="フローチャート : 定義済み処理 1"/>
          <p:cNvSpPr/>
          <p:nvPr/>
        </p:nvSpPr>
        <p:spPr>
          <a:xfrm>
            <a:off x="838200" y="3325813"/>
            <a:ext cx="1279525" cy="4222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330200" y="4414838"/>
            <a:ext cx="11318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366713" y="18240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363538" y="1824038"/>
            <a:ext cx="0" cy="2590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62" name="テキスト ボックス 21"/>
          <p:cNvSpPr txBox="1">
            <a:spLocks noChangeArrowheads="1"/>
          </p:cNvSpPr>
          <p:nvPr/>
        </p:nvSpPr>
        <p:spPr bwMode="auto">
          <a:xfrm>
            <a:off x="306388" y="404813"/>
            <a:ext cx="3167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フローチャートの書き方基本</a:t>
            </a:r>
          </a:p>
        </p:txBody>
      </p:sp>
      <p:sp>
        <p:nvSpPr>
          <p:cNvPr id="22" name="フローチャート: 処理 21"/>
          <p:cNvSpPr/>
          <p:nvPr/>
        </p:nvSpPr>
        <p:spPr>
          <a:xfrm>
            <a:off x="2578100" y="3416300"/>
            <a:ext cx="1358900" cy="252413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sp>
        <p:nvSpPr>
          <p:cNvPr id="2064" name="テキスト ボックス 21"/>
          <p:cNvSpPr txBox="1">
            <a:spLocks noChangeArrowheads="1"/>
          </p:cNvSpPr>
          <p:nvPr/>
        </p:nvSpPr>
        <p:spPr bwMode="auto">
          <a:xfrm>
            <a:off x="2962275" y="841375"/>
            <a:ext cx="115252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基本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上から下へ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左から右へ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入口</a:t>
            </a:r>
            <a:r>
              <a:rPr lang="en-US" altLang="ja-JP" sz="1400">
                <a:solidFill>
                  <a:srgbClr val="FF0000"/>
                </a:solidFill>
              </a:rPr>
              <a:t>1</a:t>
            </a:r>
            <a:r>
              <a:rPr lang="ja-JP" altLang="en-US" sz="1400">
                <a:solidFill>
                  <a:srgbClr val="FF0000"/>
                </a:solidFill>
              </a:rPr>
              <a:t>個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出口</a:t>
            </a:r>
            <a:r>
              <a:rPr lang="en-US" altLang="ja-JP" sz="1400">
                <a:solidFill>
                  <a:srgbClr val="FF0000"/>
                </a:solidFill>
              </a:rPr>
              <a:t>1</a:t>
            </a:r>
            <a:r>
              <a:rPr lang="ja-JP" altLang="en-US" sz="1400">
                <a:solidFill>
                  <a:srgbClr val="FF0000"/>
                </a:solidFill>
              </a:rPr>
              <a:t>個</a:t>
            </a:r>
          </a:p>
        </p:txBody>
      </p:sp>
      <p:sp>
        <p:nvSpPr>
          <p:cNvPr id="2065" name="テキスト ボックス 21"/>
          <p:cNvSpPr txBox="1">
            <a:spLocks noChangeArrowheads="1"/>
          </p:cNvSpPr>
          <p:nvPr/>
        </p:nvSpPr>
        <p:spPr bwMode="auto">
          <a:xfrm>
            <a:off x="3422650" y="2009775"/>
            <a:ext cx="1436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直線で描く。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縦線と水平線。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流れの線の角は直角。</a:t>
            </a:r>
            <a:endParaRPr lang="en-US" altLang="ja-JP" sz="1400">
              <a:solidFill>
                <a:srgbClr val="FF0000"/>
              </a:solidFill>
            </a:endParaRPr>
          </a:p>
        </p:txBody>
      </p:sp>
      <p:sp>
        <p:nvSpPr>
          <p:cNvPr id="2066" name="テキスト ボックス 21"/>
          <p:cNvSpPr txBox="1">
            <a:spLocks noChangeArrowheads="1"/>
          </p:cNvSpPr>
          <p:nvPr/>
        </p:nvSpPr>
        <p:spPr bwMode="auto">
          <a:xfrm>
            <a:off x="1576388" y="4356100"/>
            <a:ext cx="18494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合流は</a:t>
            </a:r>
            <a:r>
              <a:rPr lang="en-US" altLang="ja-JP" sz="1100">
                <a:solidFill>
                  <a:srgbClr val="FF0000"/>
                </a:solidFill>
              </a:rPr>
              <a:t>T</a:t>
            </a:r>
            <a:r>
              <a:rPr lang="ja-JP" altLang="en-US" sz="1100">
                <a:solidFill>
                  <a:srgbClr val="FF0000"/>
                </a:solidFill>
              </a:rPr>
              <a:t>字路：ぶつける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7" name="テキスト ボックス 21"/>
          <p:cNvSpPr txBox="1">
            <a:spLocks noChangeArrowheads="1"/>
          </p:cNvSpPr>
          <p:nvPr/>
        </p:nvSpPr>
        <p:spPr bwMode="auto">
          <a:xfrm>
            <a:off x="330200" y="4627563"/>
            <a:ext cx="18494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逆流は必ず矢印をつける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8" name="テキスト ボックス 21"/>
          <p:cNvSpPr txBox="1">
            <a:spLocks noChangeArrowheads="1"/>
          </p:cNvSpPr>
          <p:nvPr/>
        </p:nvSpPr>
        <p:spPr bwMode="auto">
          <a:xfrm>
            <a:off x="1541463" y="3000375"/>
            <a:ext cx="1152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真ん中上から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9" name="テキスト ボックス 21"/>
          <p:cNvSpPr txBox="1">
            <a:spLocks noChangeArrowheads="1"/>
          </p:cNvSpPr>
          <p:nvPr/>
        </p:nvSpPr>
        <p:spPr bwMode="auto">
          <a:xfrm>
            <a:off x="1566863" y="3840163"/>
            <a:ext cx="11525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真ん中下へ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0" name="テキスト ボックス 21"/>
          <p:cNvSpPr txBox="1">
            <a:spLocks noChangeArrowheads="1"/>
          </p:cNvSpPr>
          <p:nvPr/>
        </p:nvSpPr>
        <p:spPr bwMode="auto">
          <a:xfrm>
            <a:off x="174625" y="1125538"/>
            <a:ext cx="1081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合流に矢印をつけると読みやすい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1" name="テキスト ボックス 21"/>
          <p:cNvSpPr txBox="1">
            <a:spLocks noChangeArrowheads="1"/>
          </p:cNvSpPr>
          <p:nvPr/>
        </p:nvSpPr>
        <p:spPr bwMode="auto">
          <a:xfrm>
            <a:off x="3257550" y="3119438"/>
            <a:ext cx="1152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入口</a:t>
            </a:r>
            <a:r>
              <a:rPr lang="en-US" altLang="ja-JP" sz="1100">
                <a:solidFill>
                  <a:srgbClr val="FF0000"/>
                </a:solidFill>
              </a:rPr>
              <a:t>1</a:t>
            </a:r>
            <a:r>
              <a:rPr lang="ja-JP" altLang="en-US" sz="1100">
                <a:solidFill>
                  <a:srgbClr val="FF0000"/>
                </a:solidFill>
              </a:rPr>
              <a:t>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2" name="テキスト ボックス 21"/>
          <p:cNvSpPr txBox="1">
            <a:spLocks noChangeArrowheads="1"/>
          </p:cNvSpPr>
          <p:nvPr/>
        </p:nvSpPr>
        <p:spPr bwMode="auto">
          <a:xfrm>
            <a:off x="3257550" y="3708400"/>
            <a:ext cx="1152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出口</a:t>
            </a:r>
            <a:r>
              <a:rPr lang="en-US" altLang="ja-JP" sz="1100">
                <a:solidFill>
                  <a:srgbClr val="FF0000"/>
                </a:solidFill>
              </a:rPr>
              <a:t>1</a:t>
            </a:r>
            <a:r>
              <a:rPr lang="ja-JP" altLang="en-US" sz="1100">
                <a:solidFill>
                  <a:srgbClr val="FF0000"/>
                </a:solidFill>
              </a:rPr>
              <a:t>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3" name="テキスト ボックス 21"/>
          <p:cNvSpPr txBox="1">
            <a:spLocks noChangeArrowheads="1"/>
          </p:cNvSpPr>
          <p:nvPr/>
        </p:nvSpPr>
        <p:spPr bwMode="auto">
          <a:xfrm>
            <a:off x="1914525" y="1566863"/>
            <a:ext cx="1016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FF0000"/>
                </a:solidFill>
              </a:rPr>
              <a:t>判断：分岐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FF0000"/>
                </a:solidFill>
              </a:rPr>
              <a:t>のみ出口が複数ある。</a:t>
            </a:r>
            <a:endParaRPr lang="en-US" altLang="ja-JP" sz="1100" dirty="0">
              <a:solidFill>
                <a:srgbClr val="FF0000"/>
              </a:solidFill>
            </a:endParaRPr>
          </a:p>
        </p:txBody>
      </p:sp>
      <p:sp>
        <p:nvSpPr>
          <p:cNvPr id="3" name="片側の 2 つの角を切り取った四角形 2"/>
          <p:cNvSpPr/>
          <p:nvPr/>
        </p:nvSpPr>
        <p:spPr>
          <a:xfrm>
            <a:off x="5472113" y="1843088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9" name="片側の 2 つの角を切り取った四角形 38"/>
          <p:cNvSpPr/>
          <p:nvPr/>
        </p:nvSpPr>
        <p:spPr>
          <a:xfrm>
            <a:off x="5472113" y="2490788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2076" name="テキスト ボックス 21"/>
          <p:cNvSpPr txBox="1">
            <a:spLocks noChangeArrowheads="1"/>
          </p:cNvSpPr>
          <p:nvPr/>
        </p:nvSpPr>
        <p:spPr bwMode="auto">
          <a:xfrm>
            <a:off x="5341938" y="1498600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ADBB03-31C7-4F52-87BD-3760B4C93F86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8C7D6-30E7-43A3-95AB-06F47219CD9F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265747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141663"/>
            <a:ext cx="360997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吹き出し 3"/>
          <p:cNvSpPr/>
          <p:nvPr/>
        </p:nvSpPr>
        <p:spPr>
          <a:xfrm>
            <a:off x="3867150" y="2133600"/>
            <a:ext cx="2520950" cy="574675"/>
          </a:xfrm>
          <a:prstGeom prst="wedgeRoundRectCallout">
            <a:avLst>
              <a:gd name="adj1" fmla="val -144418"/>
              <a:gd name="adj2" fmla="val -1102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②角の切れている記号を選ぶ</a:t>
            </a:r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3779838" y="549275"/>
            <a:ext cx="3455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繰り返し　ループの記号の作り方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3867150" y="2852738"/>
            <a:ext cx="2520950" cy="576262"/>
          </a:xfrm>
          <a:prstGeom prst="wedgeRoundRectCallout">
            <a:avLst>
              <a:gd name="adj1" fmla="val 73650"/>
              <a:gd name="adj2" fmla="val 865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③記号をクリックして黄色いコンテナを出し、ドラッグする。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3867150" y="1484313"/>
            <a:ext cx="2520950" cy="576262"/>
          </a:xfrm>
          <a:prstGeom prst="wedgeRoundRectCallout">
            <a:avLst>
              <a:gd name="adj1" fmla="val -41998"/>
              <a:gd name="adj2" fmla="val -903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①挿入＞図形　をクリック</a:t>
            </a:r>
          </a:p>
        </p:txBody>
      </p:sp>
      <p:sp>
        <p:nvSpPr>
          <p:cNvPr id="6" name="片側の 2 つの角を切り取った四角形 5"/>
          <p:cNvSpPr/>
          <p:nvPr/>
        </p:nvSpPr>
        <p:spPr>
          <a:xfrm>
            <a:off x="6804025" y="1773238"/>
            <a:ext cx="1296988" cy="935037"/>
          </a:xfrm>
          <a:prstGeom prst="snip2SameRect">
            <a:avLst>
              <a:gd name="adj1" fmla="val 36772"/>
              <a:gd name="adj2" fmla="val 172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これで練習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B3A94-7458-4881-8B0C-8552AD9CB589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ローチャート : 定義済み処理 1"/>
          <p:cNvSpPr/>
          <p:nvPr/>
        </p:nvSpPr>
        <p:spPr>
          <a:xfrm>
            <a:off x="627063" y="6238875"/>
            <a:ext cx="1946275" cy="3587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sp>
        <p:nvSpPr>
          <p:cNvPr id="17" name="フローチャート: 処理 16"/>
          <p:cNvSpPr/>
          <p:nvPr/>
        </p:nvSpPr>
        <p:spPr bwMode="auto">
          <a:xfrm>
            <a:off x="633413" y="5591175"/>
            <a:ext cx="1946275" cy="46672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sp>
        <p:nvSpPr>
          <p:cNvPr id="33" name="片側の 2 つの角を切り取った四角形 32"/>
          <p:cNvSpPr/>
          <p:nvPr/>
        </p:nvSpPr>
        <p:spPr>
          <a:xfrm>
            <a:off x="3059113" y="5591175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4" name="片側の 2 つの角を切り取った四角形 33"/>
          <p:cNvSpPr/>
          <p:nvPr/>
        </p:nvSpPr>
        <p:spPr>
          <a:xfrm>
            <a:off x="3059113" y="6238875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10265" name="テキスト ボックス 21"/>
          <p:cNvSpPr txBox="1">
            <a:spLocks noChangeArrowheads="1"/>
          </p:cNvSpPr>
          <p:nvPr/>
        </p:nvSpPr>
        <p:spPr bwMode="auto">
          <a:xfrm>
            <a:off x="2928938" y="5246688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10266" name="テキスト ボックス 21"/>
          <p:cNvSpPr txBox="1">
            <a:spLocks noChangeArrowheads="1"/>
          </p:cNvSpPr>
          <p:nvPr/>
        </p:nvSpPr>
        <p:spPr bwMode="auto">
          <a:xfrm>
            <a:off x="166688" y="115888"/>
            <a:ext cx="2406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フローチャートを書いてみよう。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7020E4-2865-4F56-87EC-5A4C0EAAA7A1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cxnSp>
        <p:nvCxnSpPr>
          <p:cNvPr id="14" name="直線コネクタ 13"/>
          <p:cNvCxnSpPr>
            <a:stCxn id="15" idx="2"/>
            <a:endCxn id="19" idx="0"/>
          </p:cNvCxnSpPr>
          <p:nvPr/>
        </p:nvCxnSpPr>
        <p:spPr>
          <a:xfrm>
            <a:off x="1664222" y="648570"/>
            <a:ext cx="7937" cy="46306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フローチャート : 端子 4"/>
          <p:cNvSpPr/>
          <p:nvPr/>
        </p:nvSpPr>
        <p:spPr>
          <a:xfrm>
            <a:off x="1331640" y="432670"/>
            <a:ext cx="665163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19" name="フローチャート : 端子 77"/>
          <p:cNvSpPr/>
          <p:nvPr/>
        </p:nvSpPr>
        <p:spPr>
          <a:xfrm>
            <a:off x="1339578" y="5279236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おわり</a:t>
            </a:r>
          </a:p>
        </p:txBody>
      </p:sp>
      <p:sp>
        <p:nvSpPr>
          <p:cNvPr id="24" name="フローチャート : 判断 3"/>
          <p:cNvSpPr/>
          <p:nvPr/>
        </p:nvSpPr>
        <p:spPr>
          <a:xfrm>
            <a:off x="1060178" y="2805983"/>
            <a:ext cx="1223962" cy="67627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赤に触れたか？</a:t>
            </a:r>
          </a:p>
        </p:txBody>
      </p:sp>
      <p:cxnSp>
        <p:nvCxnSpPr>
          <p:cNvPr id="26" name="直線コネクタ 25"/>
          <p:cNvCxnSpPr>
            <a:stCxn id="24" idx="3"/>
          </p:cNvCxnSpPr>
          <p:nvPr/>
        </p:nvCxnSpPr>
        <p:spPr>
          <a:xfrm>
            <a:off x="2284140" y="3144120"/>
            <a:ext cx="811213" cy="47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204765" y="2805983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79228" y="3355258"/>
            <a:ext cx="496887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935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3489325" y="1719263"/>
            <a:ext cx="6350" cy="2378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1458913" y="833438"/>
            <a:ext cx="4762" cy="39639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フローチャート : 端子 5"/>
          <p:cNvSpPr/>
          <p:nvPr/>
        </p:nvSpPr>
        <p:spPr>
          <a:xfrm>
            <a:off x="1131888" y="725488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7" name="フローチャート : 判断 6"/>
          <p:cNvSpPr/>
          <p:nvPr/>
        </p:nvSpPr>
        <p:spPr>
          <a:xfrm>
            <a:off x="608013" y="1268413"/>
            <a:ext cx="170338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か？</a:t>
            </a: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2244725" y="1711325"/>
            <a:ext cx="1244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 flipV="1">
            <a:off x="1423988" y="4076700"/>
            <a:ext cx="2065337" cy="15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220913" y="1457325"/>
            <a:ext cx="10906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黒の上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13" y="2174875"/>
            <a:ext cx="9128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白の上</a:t>
            </a:r>
          </a:p>
        </p:txBody>
      </p:sp>
      <p:sp>
        <p:nvSpPr>
          <p:cNvPr id="12" name="フローチャート : 定義済み処理 1"/>
          <p:cNvSpPr/>
          <p:nvPr/>
        </p:nvSpPr>
        <p:spPr>
          <a:xfrm>
            <a:off x="627063" y="6238875"/>
            <a:ext cx="1946275" cy="3587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360363" y="11255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357188" y="1125538"/>
            <a:ext cx="3175" cy="36718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フローチャート: 処理 16"/>
          <p:cNvSpPr/>
          <p:nvPr/>
        </p:nvSpPr>
        <p:spPr bwMode="auto">
          <a:xfrm>
            <a:off x="633413" y="5591175"/>
            <a:ext cx="1946275" cy="46672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7645400" y="1244600"/>
            <a:ext cx="0" cy="5857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927725" y="952500"/>
            <a:ext cx="0" cy="46847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フローチャート : 端子 19"/>
          <p:cNvSpPr/>
          <p:nvPr/>
        </p:nvSpPr>
        <p:spPr>
          <a:xfrm>
            <a:off x="5588000" y="736600"/>
            <a:ext cx="665163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21" name="フローチャート : 判断 20"/>
          <p:cNvSpPr/>
          <p:nvPr/>
        </p:nvSpPr>
        <p:spPr>
          <a:xfrm>
            <a:off x="5148263" y="1387475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/>
              <a:t>A2</a:t>
            </a:r>
            <a:r>
              <a:rPr lang="ja-JP" altLang="en-US" sz="1050" dirty="0"/>
              <a:t>赤外か？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6708775" y="1830388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5926138" y="1265238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540500" y="1595438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94350" y="2187575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4824413" y="11001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片側の 2 つの角を切り取った四角形 32"/>
          <p:cNvSpPr/>
          <p:nvPr/>
        </p:nvSpPr>
        <p:spPr>
          <a:xfrm>
            <a:off x="3059113" y="5591175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4" name="片側の 2 つの角を切り取った四角形 33"/>
          <p:cNvSpPr/>
          <p:nvPr/>
        </p:nvSpPr>
        <p:spPr>
          <a:xfrm>
            <a:off x="3059113" y="6238875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10265" name="テキスト ボックス 21"/>
          <p:cNvSpPr txBox="1">
            <a:spLocks noChangeArrowheads="1"/>
          </p:cNvSpPr>
          <p:nvPr/>
        </p:nvSpPr>
        <p:spPr bwMode="auto">
          <a:xfrm>
            <a:off x="2928938" y="5246688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10266" name="テキスト ボックス 21"/>
          <p:cNvSpPr txBox="1">
            <a:spLocks noChangeArrowheads="1"/>
          </p:cNvSpPr>
          <p:nvPr/>
        </p:nvSpPr>
        <p:spPr bwMode="auto">
          <a:xfrm>
            <a:off x="166688" y="115888"/>
            <a:ext cx="2406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フローチャートを書いてみよう。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7020E4-2865-4F56-87EC-5A4C0EAAA7A1}" type="datetime1">
              <a:rPr lang="ja-JP" altLang="en-US" smtClean="0"/>
              <a:t>2020/12/27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275</Words>
  <Application>Microsoft Office PowerPoint</Application>
  <PresentationFormat>画面に合わせる (4:3)</PresentationFormat>
  <Paragraphs>106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HGP創英ﾌﾟﾚｾﾞﾝｽEB</vt:lpstr>
      <vt:lpstr>ＭＳ Ｐゴシック</vt:lpstr>
      <vt:lpstr>ＭＳ 明朝</vt:lpstr>
      <vt:lpstr>新細明體</vt:lpstr>
      <vt:lpstr>游ゴシック</vt:lpstr>
      <vt:lpstr>Arial</vt:lpstr>
      <vt:lpstr>Calibri</vt:lpstr>
      <vt:lpstr>Times New Roman</vt:lpstr>
      <vt:lpstr>Office ​​テーマ</vt:lpstr>
      <vt:lpstr>猫のスクラッチ　赤い部屋の掃除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ota kouichi</cp:lastModifiedBy>
  <cp:revision>103</cp:revision>
  <dcterms:created xsi:type="dcterms:W3CDTF">2017-12-11T07:28:21Z</dcterms:created>
  <dcterms:modified xsi:type="dcterms:W3CDTF">2020-12-27T00:50:30Z</dcterms:modified>
</cp:coreProperties>
</file>